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sldIdLst>
    <p:sldId id="312" r:id="rId2"/>
    <p:sldId id="320" r:id="rId3"/>
    <p:sldId id="321" r:id="rId4"/>
    <p:sldId id="323" r:id="rId5"/>
    <p:sldId id="324" r:id="rId6"/>
    <p:sldId id="326" r:id="rId7"/>
    <p:sldId id="325" r:id="rId8"/>
    <p:sldId id="257" r:id="rId9"/>
    <p:sldId id="260" r:id="rId10"/>
    <p:sldId id="261" r:id="rId11"/>
    <p:sldId id="328" r:id="rId12"/>
    <p:sldId id="329" r:id="rId13"/>
    <p:sldId id="330"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314" r:id="rId30"/>
    <p:sldId id="315" r:id="rId31"/>
    <p:sldId id="277" r:id="rId32"/>
    <p:sldId id="316" r:id="rId33"/>
    <p:sldId id="327" r:id="rId34"/>
    <p:sldId id="278" r:id="rId35"/>
    <p:sldId id="317" r:id="rId36"/>
    <p:sldId id="280" r:id="rId37"/>
    <p:sldId id="318" r:id="rId38"/>
    <p:sldId id="282" r:id="rId39"/>
    <p:sldId id="319" r:id="rId40"/>
    <p:sldId id="283" r:id="rId41"/>
    <p:sldId id="284" r:id="rId42"/>
    <p:sldId id="285" r:id="rId43"/>
    <p:sldId id="286" r:id="rId44"/>
    <p:sldId id="287" r:id="rId45"/>
    <p:sldId id="288" r:id="rId46"/>
    <p:sldId id="289" r:id="rId47"/>
    <p:sldId id="290" r:id="rId48"/>
    <p:sldId id="291" r:id="rId49"/>
    <p:sldId id="292" r:id="rId50"/>
    <p:sldId id="294" r:id="rId51"/>
    <p:sldId id="295" r:id="rId52"/>
    <p:sldId id="293"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31" r:id="rId69"/>
    <p:sldId id="332" r:id="rId70"/>
    <p:sldId id="333" r:id="rId71"/>
    <p:sldId id="334" r:id="rId72"/>
    <p:sldId id="336" r:id="rId73"/>
    <p:sldId id="335" r:id="rId74"/>
    <p:sldId id="311" r:id="rId75"/>
    <p:sldId id="313" r:id="rId76"/>
    <p:sldId id="322" r:id="rId7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autoAdjust="0"/>
    <p:restoredTop sz="94660"/>
  </p:normalViewPr>
  <p:slideViewPr>
    <p:cSldViewPr>
      <p:cViewPr varScale="1">
        <p:scale>
          <a:sx n="125" d="100"/>
          <a:sy n="125" d="100"/>
        </p:scale>
        <p:origin x="1092"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829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B097F1B-80EA-47CD-95DB-E8DEA40B3352}" type="slidenum">
              <a:rPr lang="en-US"/>
              <a:pPr>
                <a:defRPr/>
              </a:pPr>
              <a:t>‹#›</a:t>
            </a:fld>
            <a:endParaRPr lang="en-US"/>
          </a:p>
        </p:txBody>
      </p:sp>
    </p:spTree>
    <p:extLst>
      <p:ext uri="{BB962C8B-B14F-4D97-AF65-F5344CB8AC3E}">
        <p14:creationId xmlns:p14="http://schemas.microsoft.com/office/powerpoint/2010/main" val="34397218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39648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751425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145280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822156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528756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75940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37888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13733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37678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65746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99983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6554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296650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12962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240176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36942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276322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000915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4452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177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70578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282529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96869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73103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271591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80146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78277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5451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884466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24862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81151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81930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679207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4008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02497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93125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955350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49084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1501066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628325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27130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86552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016537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599835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53696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5721886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528681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2739384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261936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634271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967531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376144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96411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592025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91558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20628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5901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469316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68064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5503904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8399226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08875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9667173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5989829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55524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50758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3325250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5633544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5775459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35971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1199698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8299253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p:spPr>
        <p:txBody>
          <a:bodyPr/>
          <a:lstStyle/>
          <a:p>
            <a:pPr eaLnBrk="1" hangingPunct="1"/>
            <a:endParaRPr lang="en-US" smtClean="0"/>
          </a:p>
        </p:txBody>
      </p:sp>
      <p:sp>
        <p:nvSpPr>
          <p:cNvPr id="151556" name="Slide Number Placeholder 3"/>
          <p:cNvSpPr>
            <a:spLocks noGrp="1"/>
          </p:cNvSpPr>
          <p:nvPr>
            <p:ph type="sldNum" sz="quarter" idx="5"/>
          </p:nvPr>
        </p:nvSpPr>
        <p:spPr>
          <a:noFill/>
        </p:spPr>
        <p:txBody>
          <a:bodyPr/>
          <a:lstStyle/>
          <a:p>
            <a:fld id="{AF502406-14D6-40C2-82FB-2536313FC53E}" type="slidenum">
              <a:rPr lang="en-US" smtClean="0"/>
              <a:pPr/>
              <a:t>75</a:t>
            </a:fld>
            <a:endParaRPr lang="en-US" smtClean="0"/>
          </a:p>
        </p:txBody>
      </p:sp>
    </p:spTree>
    <p:extLst>
      <p:ext uri="{BB962C8B-B14F-4D97-AF65-F5344CB8AC3E}">
        <p14:creationId xmlns:p14="http://schemas.microsoft.com/office/powerpoint/2010/main" val="19735020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xfrm>
            <a:off x="1152525" y="692150"/>
            <a:ext cx="4554538" cy="3416300"/>
          </a:xfrm>
          <a:ln/>
        </p:spPr>
      </p:sp>
      <p:sp>
        <p:nvSpPr>
          <p:cNvPr id="152579" name="Rectangle 3"/>
          <p:cNvSpPr>
            <a:spLocks noGrp="1" noChangeArrowheads="1"/>
          </p:cNvSpPr>
          <p:nvPr>
            <p:ph type="body" idx="1"/>
          </p:nvPr>
        </p:nvSpPr>
        <p:spPr>
          <a:xfrm>
            <a:off x="914400" y="4343400"/>
            <a:ext cx="5029200" cy="4114800"/>
          </a:xfrm>
          <a:noFill/>
          <a:ln/>
        </p:spPr>
        <p:txBody>
          <a:bodyPr lIns="90480" tIns="44446" rIns="90480" bIns="44446"/>
          <a:lstStyle/>
          <a:p>
            <a:endParaRPr lang="en-US" smtClean="0"/>
          </a:p>
        </p:txBody>
      </p:sp>
    </p:spTree>
    <p:extLst>
      <p:ext uri="{BB962C8B-B14F-4D97-AF65-F5344CB8AC3E}">
        <p14:creationId xmlns:p14="http://schemas.microsoft.com/office/powerpoint/2010/main" val="1155435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937829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21671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66FF"/>
          </a:solidFill>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562600" cy="476250"/>
          </a:xfrm>
        </p:spPr>
        <p:txBody>
          <a:bodyPr/>
          <a:lstStyle>
            <a:lvl1pPr algn="l" rtl="0" fontAlgn="base">
              <a:spcBef>
                <a:spcPct val="0"/>
              </a:spcBef>
              <a:spcAft>
                <a:spcPct val="0"/>
              </a:spcAft>
              <a:defRPr lang="en-US" sz="1400" kern="1200">
                <a:solidFill>
                  <a:srgbClr val="0000CC"/>
                </a:solidFill>
                <a:latin typeface="Arial" charset="0"/>
                <a:ea typeface="+mn-ea"/>
                <a:cs typeface="+mn-cs"/>
              </a:defRPr>
            </a:lvl1p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lvl1pPr>
              <a:defRPr>
                <a:solidFill>
                  <a:srgbClr val="0000CC"/>
                </a:solidFill>
              </a:defRPr>
            </a:lvl1pPr>
          </a:lstStyle>
          <a:p>
            <a:pPr>
              <a:defRPr/>
            </a:pPr>
            <a:r>
              <a:rPr lang="en-US" dirty="0" smtClean="0"/>
              <a:t>2-</a:t>
            </a:r>
            <a:fld id="{6BE17345-96E1-407F-9A47-56B80B8A22C9}" type="slidenum">
              <a:rPr lang="en-US" smtClean="0"/>
              <a:pPr>
                <a:defRPr/>
              </a:pPr>
              <a:t>‹#›</a:t>
            </a:fld>
            <a:endParaRPr lang="en-US" dirty="0" smtClean="0"/>
          </a:p>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solidFill>
                  <a:srgbClr val="00B0F0"/>
                </a:solidFill>
              </a:defRPr>
            </a:lvl1pPr>
          </a:lstStyle>
          <a:p>
            <a:pPr>
              <a:defRPr/>
            </a:pPr>
            <a:r>
              <a:rPr lang="en-US" smtClean="0"/>
              <a:t>KROENKE AND AUER - DATABASE PROCESSING, 13th Edition  © 2014 Pearson Education, Inc.</a:t>
            </a:r>
            <a:endParaRPr dirty="0"/>
          </a:p>
        </p:txBody>
      </p:sp>
      <p:sp>
        <p:nvSpPr>
          <p:cNvPr id="5" name="Slide Number Placeholder 4"/>
          <p:cNvSpPr>
            <a:spLocks noGrp="1"/>
          </p:cNvSpPr>
          <p:nvPr>
            <p:ph type="sldNum" sz="quarter" idx="11"/>
          </p:nvPr>
        </p:nvSpPr>
        <p:spPr/>
        <p:txBody>
          <a:bodyPr/>
          <a:lstStyle>
            <a:lvl1pPr>
              <a:defRPr/>
            </a:lvl1pPr>
          </a:lstStyle>
          <a:p>
            <a:pPr>
              <a:defRPr/>
            </a:pPr>
            <a:r>
              <a:rPr lang="en-US"/>
              <a:t>2-</a:t>
            </a:r>
            <a:fld id="{6C078578-6D94-43E5-9036-B2FC0EAB4458}" type="slidenum">
              <a:rPr lang="en-US"/>
              <a:pPr>
                <a:defRPr/>
              </a:pPr>
              <a:t>‹#›</a:t>
            </a:fld>
            <a:endParaRPr lang="en-US"/>
          </a:p>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solidFill>
                  <a:srgbClr val="00B0F0"/>
                </a:solidFill>
              </a:defRPr>
            </a:lvl1pPr>
          </a:lstStyle>
          <a:p>
            <a:pPr>
              <a:defRPr/>
            </a:pPr>
            <a:r>
              <a:rPr lang="en-US" smtClean="0"/>
              <a:t>KROENKE AND AUER - DATABASE PROCESSING, 13th Edition  © 2014 Pearson Education, Inc.</a:t>
            </a:r>
            <a:endParaRPr dirty="0"/>
          </a:p>
        </p:txBody>
      </p:sp>
      <p:sp>
        <p:nvSpPr>
          <p:cNvPr id="5" name="Slide Number Placeholder 4"/>
          <p:cNvSpPr>
            <a:spLocks noGrp="1"/>
          </p:cNvSpPr>
          <p:nvPr>
            <p:ph type="sldNum" sz="quarter" idx="11"/>
          </p:nvPr>
        </p:nvSpPr>
        <p:spPr/>
        <p:txBody>
          <a:bodyPr/>
          <a:lstStyle>
            <a:lvl1pPr>
              <a:defRPr/>
            </a:lvl1pPr>
          </a:lstStyle>
          <a:p>
            <a:pPr>
              <a:defRPr/>
            </a:pPr>
            <a:r>
              <a:rPr lang="en-US"/>
              <a:t>2-</a:t>
            </a:r>
            <a:fld id="{81AB665A-9B59-4E5C-9748-B56014D043F0}" type="slidenum">
              <a:rPr lang="en-US"/>
              <a:pPr>
                <a:defRPr/>
              </a:pPr>
              <a:t>‹#›</a:t>
            </a:fld>
            <a:endParaRPr lang="en-US"/>
          </a:p>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00CC"/>
          </a:solidFill>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lvl1pPr>
              <a:defRPr>
                <a:solidFill>
                  <a:srgbClr val="0000CC"/>
                </a:solidFill>
              </a:defRPr>
            </a:lvl1pPr>
          </a:lstStyle>
          <a:p>
            <a:pPr>
              <a:defRPr/>
            </a:pPr>
            <a:r>
              <a:rPr lang="en-US" dirty="0" smtClean="0"/>
              <a:t>2-</a:t>
            </a:r>
            <a:fld id="{224A35FB-94B4-4250-B2A1-1FF1DC438C7F}" type="slidenum">
              <a:rPr lang="en-US" smtClean="0"/>
              <a:pPr>
                <a:defRPr/>
              </a:pPr>
              <a:t>‹#›</a:t>
            </a:fld>
            <a:endParaRPr lang="en-US" dirty="0" smtClean="0"/>
          </a:p>
          <a:p>
            <a:pPr>
              <a:defRPr/>
            </a:pP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solidFill>
                  <a:srgbClr val="00B0F0"/>
                </a:solidFill>
              </a:defRPr>
            </a:lvl1pPr>
          </a:lstStyle>
          <a:p>
            <a:pPr>
              <a:defRPr/>
            </a:pPr>
            <a:r>
              <a:rPr lang="en-US" smtClean="0"/>
              <a:t>KROENKE AND AUER - DATABASE PROCESSING, 13th Edition  © 2014 Pearson Education, Inc.</a:t>
            </a:r>
            <a:endParaRPr dirty="0"/>
          </a:p>
        </p:txBody>
      </p:sp>
      <p:sp>
        <p:nvSpPr>
          <p:cNvPr id="5" name="Slide Number Placeholder 4"/>
          <p:cNvSpPr>
            <a:spLocks noGrp="1"/>
          </p:cNvSpPr>
          <p:nvPr>
            <p:ph type="sldNum" sz="quarter" idx="11"/>
          </p:nvPr>
        </p:nvSpPr>
        <p:spPr/>
        <p:txBody>
          <a:bodyPr/>
          <a:lstStyle>
            <a:lvl1pPr>
              <a:defRPr/>
            </a:lvl1pPr>
          </a:lstStyle>
          <a:p>
            <a:pPr>
              <a:defRPr/>
            </a:pPr>
            <a:r>
              <a:rPr lang="en-US"/>
              <a:t>2-</a:t>
            </a:r>
            <a:fld id="{40C23F29-DE6F-4888-8436-6D8A905EA04B}" type="slidenum">
              <a:rPr lang="en-US"/>
              <a:pPr>
                <a:defRPr/>
              </a:pPr>
              <a:t>‹#›</a:t>
            </a:fld>
            <a:endParaRPr lang="en-US"/>
          </a:p>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solidFill>
                  <a:srgbClr val="00B0F0"/>
                </a:solidFill>
              </a:defRPr>
            </a:lvl1pPr>
          </a:lstStyle>
          <a:p>
            <a:pPr>
              <a:defRPr/>
            </a:pPr>
            <a:r>
              <a:rPr lang="en-US" smtClean="0"/>
              <a:t>KROENKE AND AUER - DATABASE PROCESSING, 13th Edition  © 2014 Pearson Education, Inc.</a:t>
            </a:r>
            <a:endParaRPr dirty="0"/>
          </a:p>
        </p:txBody>
      </p:sp>
      <p:sp>
        <p:nvSpPr>
          <p:cNvPr id="6" name="Slide Number Placeholder 5"/>
          <p:cNvSpPr>
            <a:spLocks noGrp="1"/>
          </p:cNvSpPr>
          <p:nvPr>
            <p:ph type="sldNum" sz="quarter" idx="11"/>
          </p:nvPr>
        </p:nvSpPr>
        <p:spPr/>
        <p:txBody>
          <a:bodyPr/>
          <a:lstStyle>
            <a:lvl1pPr>
              <a:defRPr/>
            </a:lvl1pPr>
          </a:lstStyle>
          <a:p>
            <a:pPr>
              <a:defRPr/>
            </a:pPr>
            <a:r>
              <a:rPr lang="en-US"/>
              <a:t>2-</a:t>
            </a:r>
            <a:fld id="{A9790A89-4482-440C-A3E6-10AD3F68F402}" type="slidenum">
              <a:rPr lang="en-US"/>
              <a:pPr>
                <a:defRPr/>
              </a:pPr>
              <a:t>‹#›</a:t>
            </a:fld>
            <a:endParaRPr lang="en-US"/>
          </a:p>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solidFill>
                  <a:srgbClr val="00B0F0"/>
                </a:solidFill>
              </a:defRPr>
            </a:lvl1pPr>
          </a:lstStyle>
          <a:p>
            <a:pPr>
              <a:defRPr/>
            </a:pPr>
            <a:r>
              <a:rPr lang="en-US" smtClean="0"/>
              <a:t>KROENKE AND AUER - DATABASE PROCESSING, 13th Edition  © 2014 Pearson Education, Inc.</a:t>
            </a:r>
            <a:endParaRPr dirty="0"/>
          </a:p>
        </p:txBody>
      </p:sp>
      <p:sp>
        <p:nvSpPr>
          <p:cNvPr id="8" name="Slide Number Placeholder 7"/>
          <p:cNvSpPr>
            <a:spLocks noGrp="1"/>
          </p:cNvSpPr>
          <p:nvPr>
            <p:ph type="sldNum" sz="quarter" idx="11"/>
          </p:nvPr>
        </p:nvSpPr>
        <p:spPr/>
        <p:txBody>
          <a:bodyPr/>
          <a:lstStyle>
            <a:lvl1pPr>
              <a:defRPr/>
            </a:lvl1pPr>
          </a:lstStyle>
          <a:p>
            <a:pPr>
              <a:defRPr/>
            </a:pPr>
            <a:r>
              <a:rPr lang="en-US"/>
              <a:t>2-</a:t>
            </a:r>
            <a:fld id="{498C1572-4F15-451C-AB8F-5D4473E13F49}" type="slidenum">
              <a:rPr lang="en-US"/>
              <a:pPr>
                <a:defRPr/>
              </a:pPr>
              <a:t>‹#›</a:t>
            </a:fld>
            <a:endParaRPr lang="en-US"/>
          </a:p>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00CC"/>
          </a:solidFill>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4" name="Slide Number Placeholder 3"/>
          <p:cNvSpPr>
            <a:spLocks noGrp="1"/>
          </p:cNvSpPr>
          <p:nvPr>
            <p:ph type="sldNum" sz="quarter" idx="11"/>
          </p:nvPr>
        </p:nvSpPr>
        <p:spPr/>
        <p:txBody>
          <a:bodyPr/>
          <a:lstStyle>
            <a:lvl1pPr>
              <a:defRPr>
                <a:solidFill>
                  <a:srgbClr val="0000CC"/>
                </a:solidFill>
              </a:defRPr>
            </a:lvl1pPr>
          </a:lstStyle>
          <a:p>
            <a:pPr>
              <a:defRPr/>
            </a:pPr>
            <a:r>
              <a:rPr lang="en-US" dirty="0" smtClean="0"/>
              <a:t>2-</a:t>
            </a:r>
            <a:fld id="{1A1EF412-E777-403A-B620-CF6FB56B7FFC}" type="slidenum">
              <a:rPr lang="en-US" smtClean="0"/>
              <a:pPr>
                <a:defRPr/>
              </a:pPr>
              <a:t>‹#›</a:t>
            </a:fld>
            <a:endParaRPr lang="en-US" dirty="0" smtClean="0"/>
          </a:p>
          <a:p>
            <a:pPr>
              <a:defRPr/>
            </a:pP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rgbClr val="00B0F0"/>
                </a:solidFill>
              </a:defRPr>
            </a:lvl1pPr>
          </a:lstStyle>
          <a:p>
            <a:pPr>
              <a:defRPr/>
            </a:pPr>
            <a:r>
              <a:rPr lang="en-US" smtClean="0"/>
              <a:t>KROENKE AND AUER - DATABASE PROCESSING, 13th Edition  © 2014 Pearson Education, Inc.</a:t>
            </a:r>
            <a:endParaRPr dirty="0"/>
          </a:p>
        </p:txBody>
      </p:sp>
      <p:sp>
        <p:nvSpPr>
          <p:cNvPr id="3" name="Slide Number Placeholder 2"/>
          <p:cNvSpPr>
            <a:spLocks noGrp="1"/>
          </p:cNvSpPr>
          <p:nvPr>
            <p:ph type="sldNum" sz="quarter" idx="11"/>
          </p:nvPr>
        </p:nvSpPr>
        <p:spPr/>
        <p:txBody>
          <a:bodyPr/>
          <a:lstStyle>
            <a:lvl1pPr>
              <a:defRPr/>
            </a:lvl1pPr>
          </a:lstStyle>
          <a:p>
            <a:pPr>
              <a:defRPr/>
            </a:pPr>
            <a:r>
              <a:rPr lang="en-US"/>
              <a:t>2-</a:t>
            </a:r>
            <a:fld id="{A3FD07AF-6DBE-41F5-ADDC-2DE87B379DDC}" type="slidenum">
              <a:rPr lang="en-US"/>
              <a:pPr>
                <a:defRPr/>
              </a:pPr>
              <a:t>‹#›</a:t>
            </a:fld>
            <a:endParaRPr lang="en-US"/>
          </a:p>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solidFill>
                  <a:srgbClr val="00B0F0"/>
                </a:solidFill>
              </a:defRPr>
            </a:lvl1pPr>
          </a:lstStyle>
          <a:p>
            <a:pPr>
              <a:defRPr/>
            </a:pPr>
            <a:r>
              <a:rPr lang="en-US" smtClean="0"/>
              <a:t>KROENKE AND AUER - DATABASE PROCESSING, 13th Edition  © 2014 Pearson Education, Inc.</a:t>
            </a:r>
            <a:endParaRPr dirty="0"/>
          </a:p>
        </p:txBody>
      </p:sp>
      <p:sp>
        <p:nvSpPr>
          <p:cNvPr id="6" name="Slide Number Placeholder 5"/>
          <p:cNvSpPr>
            <a:spLocks noGrp="1"/>
          </p:cNvSpPr>
          <p:nvPr>
            <p:ph type="sldNum" sz="quarter" idx="11"/>
          </p:nvPr>
        </p:nvSpPr>
        <p:spPr/>
        <p:txBody>
          <a:bodyPr/>
          <a:lstStyle>
            <a:lvl1pPr>
              <a:defRPr/>
            </a:lvl1pPr>
          </a:lstStyle>
          <a:p>
            <a:pPr>
              <a:defRPr/>
            </a:pPr>
            <a:r>
              <a:rPr lang="en-US"/>
              <a:t>2-</a:t>
            </a:r>
            <a:fld id="{DC6FBAE3-7269-456F-9747-4A9425738172}" type="slidenum">
              <a:rPr lang="en-US"/>
              <a:pPr>
                <a:defRPr/>
              </a:pPr>
              <a:t>‹#›</a:t>
            </a:fld>
            <a:endParaRPr lang="en-US"/>
          </a:p>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solidFill>
                  <a:srgbClr val="00B0F0"/>
                </a:solidFill>
              </a:defRPr>
            </a:lvl1pPr>
          </a:lstStyle>
          <a:p>
            <a:pPr>
              <a:defRPr/>
            </a:pPr>
            <a:r>
              <a:rPr lang="en-US" smtClean="0"/>
              <a:t>KROENKE AND AUER - DATABASE PROCESSING, 13th Edition  © 2014 Pearson Education, Inc.</a:t>
            </a:r>
            <a:endParaRPr dirty="0"/>
          </a:p>
        </p:txBody>
      </p:sp>
      <p:sp>
        <p:nvSpPr>
          <p:cNvPr id="6" name="Slide Number Placeholder 5"/>
          <p:cNvSpPr>
            <a:spLocks noGrp="1"/>
          </p:cNvSpPr>
          <p:nvPr>
            <p:ph type="sldNum" sz="quarter" idx="11"/>
          </p:nvPr>
        </p:nvSpPr>
        <p:spPr/>
        <p:txBody>
          <a:bodyPr/>
          <a:lstStyle>
            <a:lvl1pPr>
              <a:defRPr/>
            </a:lvl1pPr>
          </a:lstStyle>
          <a:p>
            <a:pPr>
              <a:defRPr/>
            </a:pPr>
            <a:r>
              <a:rPr lang="en-US"/>
              <a:t>2-</a:t>
            </a:r>
            <a:fld id="{751C9C85-D794-470B-A469-62F524B5DB3B}" type="slidenum">
              <a:rPr lang="en-US"/>
              <a:pPr>
                <a:defRPr/>
              </a:pPr>
              <a:t>‹#›</a:t>
            </a:fld>
            <a:endParaRPr lang="en-US"/>
          </a:p>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99CC"/>
          </a:solid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86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lang="en-US" sz="1400" kern="1200">
                <a:solidFill>
                  <a:srgbClr val="0099CC"/>
                </a:solidFill>
                <a:latin typeface="Arial" charset="0"/>
                <a:ea typeface="+mn-ea"/>
                <a:cs typeface="+mn-cs"/>
              </a:defRPr>
            </a:lvl1pPr>
          </a:lstStyle>
          <a:p>
            <a:pPr>
              <a:defRPr/>
            </a:pPr>
            <a:r>
              <a:rPr lang="en-US" smtClean="0"/>
              <a:t>KROENKE AND AUER - DATABASE PROCESSING, 13th Edition  © 2014 Pearson Education, Inc.</a:t>
            </a:r>
            <a:endParaRPr dirty="0"/>
          </a:p>
        </p:txBody>
      </p:sp>
      <p:sp>
        <p:nvSpPr>
          <p:cNvPr id="1030" name="Rectangle 6"/>
          <p:cNvSpPr>
            <a:spLocks noGrp="1" noChangeArrowheads="1"/>
          </p:cNvSpPr>
          <p:nvPr>
            <p:ph type="sldNum" sz="quarter" idx="4"/>
          </p:nvPr>
        </p:nvSpPr>
        <p:spPr bwMode="auto">
          <a:xfrm>
            <a:off x="7620000" y="6245225"/>
            <a:ext cx="1066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fontAlgn="base">
              <a:spcBef>
                <a:spcPct val="0"/>
              </a:spcBef>
              <a:spcAft>
                <a:spcPct val="0"/>
              </a:spcAft>
              <a:defRPr sz="1400">
                <a:solidFill>
                  <a:srgbClr val="00B0F0"/>
                </a:solidFill>
              </a:defRPr>
            </a:lvl1pPr>
          </a:lstStyle>
          <a:p>
            <a:pPr>
              <a:defRPr/>
            </a:pPr>
            <a:r>
              <a:rPr lang="en-US"/>
              <a:t>2-</a:t>
            </a:r>
            <a:fld id="{0C248418-B8E9-490B-ADCF-407513C9FED8}" type="slidenum">
              <a:rPr lang="en-US"/>
              <a:pPr>
                <a:defRPr/>
              </a:pPr>
              <a:t>‹#›</a:t>
            </a:fld>
            <a:endParaRPr lang="en-US"/>
          </a:p>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dt="0"/>
  <p:txStyles>
    <p:titleStyle>
      <a:lvl1pPr algn="ctr" rtl="0" eaLnBrk="0" fontAlgn="base" hangingPunct="0">
        <a:spcBef>
          <a:spcPct val="0"/>
        </a:spcBef>
        <a:spcAft>
          <a:spcPct val="0"/>
        </a:spcAft>
        <a:defRPr lang="en-US"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ctrTitle"/>
          </p:nvPr>
        </p:nvSpPr>
        <p:spPr>
          <a:xfrm>
            <a:off x="0" y="0"/>
            <a:ext cx="9144000" cy="2362200"/>
          </a:xfrm>
          <a:solidFill>
            <a:srgbClr val="0000CC"/>
          </a:solidFill>
        </p:spPr>
        <p:txBody>
          <a:bodyPr/>
          <a:lstStyle/>
          <a:p>
            <a:pPr eaLnBrk="1" hangingPunct="1">
              <a:spcBef>
                <a:spcPct val="20000"/>
              </a:spcBef>
              <a:defRPr/>
            </a:pPr>
            <a:r>
              <a:rPr sz="4000" dirty="0"/>
              <a:t/>
            </a:r>
            <a:br>
              <a:rPr sz="4000" dirty="0"/>
            </a:br>
            <a:r>
              <a:rPr sz="4000" dirty="0">
                <a:latin typeface="Calibri" pitchFamily="34" charset="0"/>
                <a:cs typeface="Calibri" pitchFamily="34" charset="0"/>
              </a:rPr>
              <a:t>David M. </a:t>
            </a:r>
            <a:r>
              <a:rPr sz="4000" dirty="0" err="1">
                <a:latin typeface="Calibri" pitchFamily="34" charset="0"/>
                <a:cs typeface="Calibri" pitchFamily="34" charset="0"/>
              </a:rPr>
              <a:t>Kroenke</a:t>
            </a:r>
            <a:r>
              <a:rPr sz="4000" dirty="0">
                <a:latin typeface="Calibri" pitchFamily="34" charset="0"/>
                <a:cs typeface="Calibri" pitchFamily="34" charset="0"/>
              </a:rPr>
              <a:t> and David J. Auer</a:t>
            </a:r>
            <a:r>
              <a:rPr sz="4000" dirty="0"/>
              <a:t/>
            </a:r>
            <a:br>
              <a:rPr sz="4000" dirty="0"/>
            </a:br>
            <a:r>
              <a:rPr sz="4000" dirty="0">
                <a:latin typeface="Calibri" pitchFamily="34" charset="0"/>
                <a:cs typeface="Calibri" pitchFamily="34" charset="0"/>
              </a:rPr>
              <a:t>Database Processing:</a:t>
            </a:r>
            <a:r>
              <a:rPr sz="6600" b="1" dirty="0"/>
              <a:t/>
            </a:r>
            <a:br>
              <a:rPr sz="6600" b="1" dirty="0"/>
            </a:br>
            <a:r>
              <a:rPr sz="3200" dirty="0">
                <a:solidFill>
                  <a:schemeClr val="bg1">
                    <a:lumMod val="85000"/>
                  </a:schemeClr>
                </a:solidFill>
                <a:latin typeface="Calibri" pitchFamily="34" charset="0"/>
                <a:cs typeface="Calibri" pitchFamily="34" charset="0"/>
              </a:rPr>
              <a:t>Fundamentals, Design, and Implementation</a:t>
            </a:r>
            <a:r>
              <a:rPr sz="3200" dirty="0">
                <a:solidFill>
                  <a:schemeClr val="accent3"/>
                </a:solidFill>
                <a:latin typeface="Calibri" pitchFamily="34" charset="0"/>
                <a:cs typeface="Calibri" pitchFamily="34" charset="0"/>
              </a:rPr>
              <a:t/>
            </a:r>
            <a:br>
              <a:rPr sz="3200" dirty="0">
                <a:solidFill>
                  <a:schemeClr val="accent3"/>
                </a:solidFill>
                <a:latin typeface="Calibri" pitchFamily="34" charset="0"/>
                <a:cs typeface="Calibri" pitchFamily="34" charset="0"/>
              </a:rPr>
            </a:br>
            <a:endParaRPr sz="3200" dirty="0">
              <a:solidFill>
                <a:schemeClr val="accent3"/>
              </a:solidFill>
              <a:latin typeface="Calibri" pitchFamily="34" charset="0"/>
              <a:cs typeface="Calibri" pitchFamily="34" charset="0"/>
            </a:endParaRPr>
          </a:p>
        </p:txBody>
      </p:sp>
      <p:sp>
        <p:nvSpPr>
          <p:cNvPr id="13316" name="Rectangle 5"/>
          <p:cNvSpPr>
            <a:spLocks noChangeArrowheads="1"/>
          </p:cNvSpPr>
          <p:nvPr/>
        </p:nvSpPr>
        <p:spPr bwMode="auto">
          <a:xfrm>
            <a:off x="3429000" y="2438400"/>
            <a:ext cx="5715000" cy="3733800"/>
          </a:xfrm>
          <a:prstGeom prst="rect">
            <a:avLst/>
          </a:prstGeom>
          <a:noFill/>
          <a:ln w="9525">
            <a:noFill/>
            <a:miter lim="800000"/>
            <a:headEnd/>
            <a:tailEnd/>
          </a:ln>
        </p:spPr>
        <p:txBody>
          <a:bodyPr/>
          <a:lstStyle/>
          <a:p>
            <a:pPr algn="ctr">
              <a:spcBef>
                <a:spcPct val="20000"/>
              </a:spcBef>
            </a:pPr>
            <a:endParaRPr lang="en-US" sz="1000" b="1" dirty="0">
              <a:solidFill>
                <a:srgbClr val="3399FF"/>
              </a:solidFill>
            </a:endParaRPr>
          </a:p>
          <a:p>
            <a:pPr algn="ctr">
              <a:spcBef>
                <a:spcPct val="20000"/>
              </a:spcBef>
            </a:pPr>
            <a:r>
              <a:rPr lang="en-US" sz="3600" b="1" dirty="0">
                <a:solidFill>
                  <a:srgbClr val="339966"/>
                </a:solidFill>
                <a:latin typeface="Calibri" pitchFamily="34" charset="0"/>
              </a:rPr>
              <a:t>Chapter Two:</a:t>
            </a:r>
          </a:p>
          <a:p>
            <a:pPr algn="ctr">
              <a:spcBef>
                <a:spcPct val="20000"/>
              </a:spcBef>
            </a:pPr>
            <a:r>
              <a:rPr lang="en-US" sz="4000" b="1" dirty="0">
                <a:solidFill>
                  <a:srgbClr val="0000CC"/>
                </a:solidFill>
                <a:latin typeface="Calibri" pitchFamily="34" charset="0"/>
              </a:rPr>
              <a:t>Introduction to   Structured Query Language</a:t>
            </a:r>
          </a:p>
          <a:p>
            <a:pPr>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p:nvPr/>
        </p:nvPicPr>
        <p:blipFill>
          <a:blip r:embed="rId3"/>
          <a:stretch>
            <a:fillRect/>
          </a:stretch>
        </p:blipFill>
        <p:spPr>
          <a:xfrm>
            <a:off x="91440" y="2458720"/>
            <a:ext cx="4065905" cy="2679065"/>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smtClean="0"/>
              <a:t>SQL DDL, DML, and SQL/PSM</a:t>
            </a:r>
          </a:p>
        </p:txBody>
      </p:sp>
      <p:sp>
        <p:nvSpPr>
          <p:cNvPr id="22531" name="Rectangle 3"/>
          <p:cNvSpPr>
            <a:spLocks noGrp="1" noChangeArrowheads="1"/>
          </p:cNvSpPr>
          <p:nvPr>
            <p:ph type="body" idx="1"/>
          </p:nvPr>
        </p:nvSpPr>
        <p:spPr/>
        <p:txBody>
          <a:bodyPr/>
          <a:lstStyle/>
          <a:p>
            <a:pPr eaLnBrk="1" hangingPunct="1">
              <a:lnSpc>
                <a:spcPct val="90000"/>
              </a:lnSpc>
            </a:pPr>
            <a:r>
              <a:rPr lang="en-US" smtClean="0"/>
              <a:t>SQL statements can be divided into three categories:</a:t>
            </a:r>
          </a:p>
          <a:p>
            <a:pPr lvl="1" eaLnBrk="1" hangingPunct="1">
              <a:lnSpc>
                <a:spcPct val="90000"/>
              </a:lnSpc>
              <a:buClr>
                <a:schemeClr val="tx1"/>
              </a:buClr>
            </a:pPr>
            <a:r>
              <a:rPr lang="en-US" b="1" smtClean="0">
                <a:solidFill>
                  <a:srgbClr val="00B0F0"/>
                </a:solidFill>
              </a:rPr>
              <a:t>Data definition language (DDL)</a:t>
            </a:r>
            <a:r>
              <a:rPr lang="en-US" smtClean="0">
                <a:solidFill>
                  <a:srgbClr val="00B0F0"/>
                </a:solidFill>
              </a:rPr>
              <a:t> </a:t>
            </a:r>
            <a:r>
              <a:rPr lang="en-US" smtClean="0"/>
              <a:t>statements</a:t>
            </a:r>
          </a:p>
          <a:p>
            <a:pPr lvl="2" eaLnBrk="1" hangingPunct="1">
              <a:lnSpc>
                <a:spcPct val="90000"/>
              </a:lnSpc>
            </a:pPr>
            <a:r>
              <a:rPr lang="en-US" smtClean="0"/>
              <a:t>Used for creating tables, relationships, and other structures</a:t>
            </a:r>
          </a:p>
          <a:p>
            <a:pPr lvl="2" eaLnBrk="1" hangingPunct="1">
              <a:lnSpc>
                <a:spcPct val="90000"/>
              </a:lnSpc>
            </a:pPr>
            <a:r>
              <a:rPr lang="en-US" smtClean="0"/>
              <a:t>Covered in Chapter 7</a:t>
            </a:r>
          </a:p>
          <a:p>
            <a:pPr lvl="1" eaLnBrk="1" hangingPunct="1">
              <a:lnSpc>
                <a:spcPct val="90000"/>
              </a:lnSpc>
              <a:buClr>
                <a:schemeClr val="tx1"/>
              </a:buClr>
            </a:pPr>
            <a:r>
              <a:rPr lang="en-US" b="1" smtClean="0">
                <a:solidFill>
                  <a:srgbClr val="00B0F0"/>
                </a:solidFill>
              </a:rPr>
              <a:t>Data manipulation language (DML)</a:t>
            </a:r>
            <a:r>
              <a:rPr lang="en-US" smtClean="0">
                <a:solidFill>
                  <a:srgbClr val="00B0F0"/>
                </a:solidFill>
              </a:rPr>
              <a:t> </a:t>
            </a:r>
            <a:r>
              <a:rPr lang="en-US" smtClean="0"/>
              <a:t>statements</a:t>
            </a:r>
          </a:p>
          <a:p>
            <a:pPr lvl="2" eaLnBrk="1" hangingPunct="1">
              <a:lnSpc>
                <a:spcPct val="90000"/>
              </a:lnSpc>
            </a:pPr>
            <a:r>
              <a:rPr lang="en-US" smtClean="0"/>
              <a:t>Used for queries and data modification</a:t>
            </a:r>
          </a:p>
          <a:p>
            <a:pPr lvl="2" eaLnBrk="1" hangingPunct="1">
              <a:lnSpc>
                <a:spcPct val="90000"/>
              </a:lnSpc>
            </a:pPr>
            <a:r>
              <a:rPr lang="en-US" smtClean="0"/>
              <a:t>Covered in this chapter (Chapter 2)</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10</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smtClean="0"/>
              <a:t>SQL DDL, DML, and SQL/PSM</a:t>
            </a:r>
          </a:p>
        </p:txBody>
      </p:sp>
      <p:sp>
        <p:nvSpPr>
          <p:cNvPr id="23555" name="Rectangle 3"/>
          <p:cNvSpPr>
            <a:spLocks noGrp="1" noChangeArrowheads="1"/>
          </p:cNvSpPr>
          <p:nvPr>
            <p:ph type="body" idx="1"/>
          </p:nvPr>
        </p:nvSpPr>
        <p:spPr/>
        <p:txBody>
          <a:bodyPr/>
          <a:lstStyle/>
          <a:p>
            <a:pPr lvl="1" eaLnBrk="1" hangingPunct="1">
              <a:lnSpc>
                <a:spcPct val="90000"/>
              </a:lnSpc>
              <a:buClr>
                <a:schemeClr val="tx1"/>
              </a:buClr>
            </a:pPr>
            <a:r>
              <a:rPr lang="en-US" b="1" dirty="0" smtClean="0">
                <a:solidFill>
                  <a:srgbClr val="00B0F0"/>
                </a:solidFill>
              </a:rPr>
              <a:t>SQL/Persistent Stored Modules (SQL/PSM)</a:t>
            </a:r>
            <a:r>
              <a:rPr lang="en-US" dirty="0" smtClean="0">
                <a:solidFill>
                  <a:srgbClr val="00B0F0"/>
                </a:solidFill>
              </a:rPr>
              <a:t> </a:t>
            </a:r>
            <a:r>
              <a:rPr lang="en-US" dirty="0" smtClean="0"/>
              <a:t>statements</a:t>
            </a:r>
          </a:p>
          <a:p>
            <a:pPr lvl="2" eaLnBrk="1" hangingPunct="1">
              <a:lnSpc>
                <a:spcPct val="90000"/>
              </a:lnSpc>
            </a:pPr>
            <a:r>
              <a:rPr lang="en-US" dirty="0" smtClean="0"/>
              <a:t>Add procedural programming capabilities</a:t>
            </a:r>
          </a:p>
          <a:p>
            <a:pPr lvl="3" eaLnBrk="1" hangingPunct="1">
              <a:lnSpc>
                <a:spcPct val="90000"/>
              </a:lnSpc>
            </a:pPr>
            <a:r>
              <a:rPr lang="en-US" dirty="0" smtClean="0"/>
              <a:t>Variables</a:t>
            </a:r>
          </a:p>
          <a:p>
            <a:pPr lvl="3" eaLnBrk="1" hangingPunct="1">
              <a:lnSpc>
                <a:spcPct val="90000"/>
              </a:lnSpc>
            </a:pPr>
            <a:r>
              <a:rPr lang="en-US" dirty="0" smtClean="0"/>
              <a:t>Control-of-flow statements</a:t>
            </a:r>
          </a:p>
          <a:p>
            <a:pPr lvl="2" eaLnBrk="1" hangingPunct="1">
              <a:lnSpc>
                <a:spcPct val="90000"/>
              </a:lnSpc>
            </a:pPr>
            <a:r>
              <a:rPr lang="en-US" dirty="0" smtClean="0"/>
              <a:t>Covered in Chapters:</a:t>
            </a:r>
          </a:p>
          <a:p>
            <a:pPr lvl="3" eaLnBrk="1" hangingPunct="1">
              <a:lnSpc>
                <a:spcPct val="90000"/>
              </a:lnSpc>
            </a:pPr>
            <a:r>
              <a:rPr lang="en-US" dirty="0" smtClean="0"/>
              <a:t>7 (general introduction)</a:t>
            </a:r>
          </a:p>
          <a:p>
            <a:pPr lvl="3" eaLnBrk="1" hangingPunct="1">
              <a:lnSpc>
                <a:spcPct val="90000"/>
              </a:lnSpc>
            </a:pPr>
            <a:r>
              <a:rPr lang="en-US" dirty="0" smtClean="0"/>
              <a:t>10A (SQL Server 2012)</a:t>
            </a:r>
          </a:p>
          <a:p>
            <a:pPr lvl="3" eaLnBrk="1" hangingPunct="1">
              <a:lnSpc>
                <a:spcPct val="90000"/>
              </a:lnSpc>
            </a:pPr>
            <a:r>
              <a:rPr lang="en-US" dirty="0" smtClean="0"/>
              <a:t>10B (Oracle Database 11</a:t>
            </a:r>
            <a:r>
              <a:rPr lang="en-US" i="1" dirty="0" smtClean="0"/>
              <a:t>g</a:t>
            </a:r>
            <a:r>
              <a:rPr lang="en-US" dirty="0" smtClean="0"/>
              <a:t> Release 2)</a:t>
            </a:r>
          </a:p>
          <a:p>
            <a:pPr lvl="3" eaLnBrk="1" hangingPunct="1">
              <a:lnSpc>
                <a:spcPct val="90000"/>
              </a:lnSpc>
            </a:pPr>
            <a:r>
              <a:rPr lang="en-US" dirty="0" smtClean="0"/>
              <a:t>10C (MySQL 5.6)</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11</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dirty="0" smtClean="0"/>
              <a:t>SQL TCL</a:t>
            </a:r>
          </a:p>
        </p:txBody>
      </p:sp>
      <p:sp>
        <p:nvSpPr>
          <p:cNvPr id="23555" name="Rectangle 3"/>
          <p:cNvSpPr>
            <a:spLocks noGrp="1" noChangeArrowheads="1"/>
          </p:cNvSpPr>
          <p:nvPr>
            <p:ph type="body" idx="1"/>
          </p:nvPr>
        </p:nvSpPr>
        <p:spPr/>
        <p:txBody>
          <a:bodyPr/>
          <a:lstStyle/>
          <a:p>
            <a:pPr lvl="1" eaLnBrk="1" hangingPunct="1">
              <a:lnSpc>
                <a:spcPct val="90000"/>
              </a:lnSpc>
              <a:buClr>
                <a:schemeClr val="tx1"/>
              </a:buClr>
            </a:pPr>
            <a:r>
              <a:rPr lang="en-US" b="1" dirty="0" smtClean="0">
                <a:solidFill>
                  <a:srgbClr val="00B0F0"/>
                </a:solidFill>
              </a:rPr>
              <a:t>Transaction control language (TCL)</a:t>
            </a:r>
            <a:r>
              <a:rPr lang="en-US" dirty="0" smtClean="0">
                <a:solidFill>
                  <a:srgbClr val="00B0F0"/>
                </a:solidFill>
              </a:rPr>
              <a:t> </a:t>
            </a:r>
            <a:r>
              <a:rPr lang="en-US" dirty="0" smtClean="0"/>
              <a:t>statements</a:t>
            </a:r>
          </a:p>
          <a:p>
            <a:pPr lvl="2" eaLnBrk="1" hangingPunct="1">
              <a:lnSpc>
                <a:spcPct val="90000"/>
              </a:lnSpc>
            </a:pPr>
            <a:r>
              <a:rPr lang="en-US" dirty="0" smtClean="0"/>
              <a:t>Used to mark transaction boundaries and control transaction behavior</a:t>
            </a:r>
          </a:p>
          <a:p>
            <a:pPr lvl="2" eaLnBrk="1" hangingPunct="1">
              <a:lnSpc>
                <a:spcPct val="90000"/>
              </a:lnSpc>
            </a:pPr>
            <a:r>
              <a:rPr lang="en-US" dirty="0" smtClean="0"/>
              <a:t>Covered in Chapters:</a:t>
            </a:r>
          </a:p>
          <a:p>
            <a:pPr lvl="3" eaLnBrk="1" hangingPunct="1">
              <a:lnSpc>
                <a:spcPct val="90000"/>
              </a:lnSpc>
            </a:pPr>
            <a:r>
              <a:rPr lang="en-US" dirty="0" smtClean="0"/>
              <a:t>9 (general introduction)</a:t>
            </a:r>
          </a:p>
          <a:p>
            <a:pPr lvl="3" eaLnBrk="1" hangingPunct="1">
              <a:lnSpc>
                <a:spcPct val="90000"/>
              </a:lnSpc>
            </a:pPr>
            <a:r>
              <a:rPr lang="en-US" dirty="0" smtClean="0"/>
              <a:t>10A (SQL Server 2012)</a:t>
            </a:r>
          </a:p>
          <a:p>
            <a:pPr lvl="3" eaLnBrk="1" hangingPunct="1">
              <a:lnSpc>
                <a:spcPct val="90000"/>
              </a:lnSpc>
            </a:pPr>
            <a:r>
              <a:rPr lang="en-US" dirty="0" smtClean="0"/>
              <a:t>10B (Oracle Database 11</a:t>
            </a:r>
            <a:r>
              <a:rPr lang="en-US" i="1" dirty="0" smtClean="0"/>
              <a:t>g</a:t>
            </a:r>
            <a:r>
              <a:rPr lang="en-US" dirty="0" smtClean="0"/>
              <a:t> Release 2)</a:t>
            </a:r>
          </a:p>
          <a:p>
            <a:pPr lvl="3" eaLnBrk="1" hangingPunct="1">
              <a:lnSpc>
                <a:spcPct val="90000"/>
              </a:lnSpc>
            </a:pPr>
            <a:r>
              <a:rPr lang="en-US" dirty="0" smtClean="0"/>
              <a:t>10C (MySQL 5.6)</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12</a:t>
            </a:fld>
            <a:endParaRPr lang="en-US" smtClean="0"/>
          </a:p>
          <a:p>
            <a:pPr>
              <a:defRPr/>
            </a:pPr>
            <a:endParaRPr lang="en-US" dirty="0"/>
          </a:p>
        </p:txBody>
      </p:sp>
    </p:spTree>
    <p:extLst>
      <p:ext uri="{BB962C8B-B14F-4D97-AF65-F5344CB8AC3E}">
        <p14:creationId xmlns:p14="http://schemas.microsoft.com/office/powerpoint/2010/main" val="23587779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dirty="0" smtClean="0"/>
              <a:t>SQL DCL</a:t>
            </a:r>
          </a:p>
        </p:txBody>
      </p:sp>
      <p:sp>
        <p:nvSpPr>
          <p:cNvPr id="23555" name="Rectangle 3"/>
          <p:cNvSpPr>
            <a:spLocks noGrp="1" noChangeArrowheads="1"/>
          </p:cNvSpPr>
          <p:nvPr>
            <p:ph type="body" idx="1"/>
          </p:nvPr>
        </p:nvSpPr>
        <p:spPr/>
        <p:txBody>
          <a:bodyPr/>
          <a:lstStyle/>
          <a:p>
            <a:pPr lvl="1" eaLnBrk="1" hangingPunct="1">
              <a:lnSpc>
                <a:spcPct val="90000"/>
              </a:lnSpc>
              <a:buClr>
                <a:schemeClr val="tx1"/>
              </a:buClr>
            </a:pPr>
            <a:r>
              <a:rPr lang="en-US" b="1" dirty="0" smtClean="0">
                <a:solidFill>
                  <a:srgbClr val="00B0F0"/>
                </a:solidFill>
              </a:rPr>
              <a:t>Data control language (DCL)</a:t>
            </a:r>
            <a:r>
              <a:rPr lang="en-US" dirty="0" smtClean="0">
                <a:solidFill>
                  <a:srgbClr val="00B0F0"/>
                </a:solidFill>
              </a:rPr>
              <a:t> </a:t>
            </a:r>
            <a:r>
              <a:rPr lang="en-US" dirty="0" smtClean="0"/>
              <a:t>statements</a:t>
            </a:r>
          </a:p>
          <a:p>
            <a:pPr lvl="2" eaLnBrk="1" hangingPunct="1">
              <a:lnSpc>
                <a:spcPct val="90000"/>
              </a:lnSpc>
            </a:pPr>
            <a:r>
              <a:rPr lang="en-US" dirty="0" smtClean="0"/>
              <a:t>Used to grant (or revoke) database permissions to (from) users and groups</a:t>
            </a:r>
          </a:p>
          <a:p>
            <a:pPr lvl="2" eaLnBrk="1" hangingPunct="1">
              <a:lnSpc>
                <a:spcPct val="90000"/>
              </a:lnSpc>
            </a:pPr>
            <a:r>
              <a:rPr lang="en-US" dirty="0" smtClean="0"/>
              <a:t>Covered in Chapters:</a:t>
            </a:r>
          </a:p>
          <a:p>
            <a:pPr lvl="3" eaLnBrk="1" hangingPunct="1">
              <a:lnSpc>
                <a:spcPct val="90000"/>
              </a:lnSpc>
            </a:pPr>
            <a:r>
              <a:rPr lang="en-US" dirty="0" smtClean="0"/>
              <a:t>9 (general introduction)</a:t>
            </a:r>
          </a:p>
          <a:p>
            <a:pPr lvl="3" eaLnBrk="1" hangingPunct="1">
              <a:lnSpc>
                <a:spcPct val="90000"/>
              </a:lnSpc>
            </a:pPr>
            <a:r>
              <a:rPr lang="en-US" dirty="0" smtClean="0"/>
              <a:t>10A (SQL Server 2012)</a:t>
            </a:r>
          </a:p>
          <a:p>
            <a:pPr lvl="3" eaLnBrk="1" hangingPunct="1">
              <a:lnSpc>
                <a:spcPct val="90000"/>
              </a:lnSpc>
            </a:pPr>
            <a:r>
              <a:rPr lang="en-US" dirty="0" smtClean="0"/>
              <a:t>10B (Oracle Database 11</a:t>
            </a:r>
            <a:r>
              <a:rPr lang="en-US" i="1" dirty="0" smtClean="0"/>
              <a:t>g</a:t>
            </a:r>
            <a:r>
              <a:rPr lang="en-US" dirty="0" smtClean="0"/>
              <a:t> Release 2)</a:t>
            </a:r>
          </a:p>
          <a:p>
            <a:pPr lvl="3" eaLnBrk="1" hangingPunct="1">
              <a:lnSpc>
                <a:spcPct val="90000"/>
              </a:lnSpc>
            </a:pPr>
            <a:r>
              <a:rPr lang="en-US" dirty="0" smtClean="0"/>
              <a:t>10C (MySQL 5.6)</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13</a:t>
            </a:fld>
            <a:endParaRPr lang="en-US" smtClean="0"/>
          </a:p>
          <a:p>
            <a:pPr>
              <a:defRPr/>
            </a:pPr>
            <a:endParaRPr lang="en-US" dirty="0"/>
          </a:p>
        </p:txBody>
      </p:sp>
    </p:spTree>
    <p:extLst>
      <p:ext uri="{BB962C8B-B14F-4D97-AF65-F5344CB8AC3E}">
        <p14:creationId xmlns:p14="http://schemas.microsoft.com/office/powerpoint/2010/main" val="3975516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smtClean="0"/>
              <a:t>Cape Codd Outdoor Sports</a:t>
            </a:r>
          </a:p>
        </p:txBody>
      </p:sp>
      <p:sp>
        <p:nvSpPr>
          <p:cNvPr id="24579" name="Rectangle 3"/>
          <p:cNvSpPr>
            <a:spLocks noGrp="1" noChangeArrowheads="1"/>
          </p:cNvSpPr>
          <p:nvPr>
            <p:ph type="body" idx="1"/>
          </p:nvPr>
        </p:nvSpPr>
        <p:spPr/>
        <p:txBody>
          <a:bodyPr/>
          <a:lstStyle/>
          <a:p>
            <a:pPr eaLnBrk="1" hangingPunct="1">
              <a:lnSpc>
                <a:spcPct val="90000"/>
              </a:lnSpc>
            </a:pPr>
            <a:r>
              <a:rPr lang="en-US" sz="2800" dirty="0" smtClean="0"/>
              <a:t>Cape </a:t>
            </a:r>
            <a:r>
              <a:rPr lang="en-US" sz="2800" dirty="0" err="1" smtClean="0"/>
              <a:t>Codd</a:t>
            </a:r>
            <a:r>
              <a:rPr lang="en-US" sz="2800" dirty="0" smtClean="0"/>
              <a:t> Outdoor Sports is a fictitious company based on an actual outdoor retail equipment vendor.</a:t>
            </a:r>
          </a:p>
          <a:p>
            <a:pPr eaLnBrk="1" hangingPunct="1">
              <a:lnSpc>
                <a:spcPct val="90000"/>
              </a:lnSpc>
            </a:pPr>
            <a:r>
              <a:rPr lang="en-US" sz="2800" dirty="0" smtClean="0"/>
              <a:t>Cape </a:t>
            </a:r>
            <a:r>
              <a:rPr lang="en-US" sz="2800" dirty="0" err="1" smtClean="0"/>
              <a:t>Codd</a:t>
            </a:r>
            <a:r>
              <a:rPr lang="en-US" sz="2800" dirty="0" smtClean="0"/>
              <a:t> Outdoor Sports:</a:t>
            </a:r>
          </a:p>
          <a:p>
            <a:pPr lvl="1" eaLnBrk="1" hangingPunct="1">
              <a:lnSpc>
                <a:spcPct val="90000"/>
              </a:lnSpc>
            </a:pPr>
            <a:r>
              <a:rPr lang="en-US" dirty="0" smtClean="0"/>
              <a:t>Has 15 retail stores in the United States and Canada.</a:t>
            </a:r>
          </a:p>
          <a:p>
            <a:pPr lvl="1" eaLnBrk="1" hangingPunct="1">
              <a:lnSpc>
                <a:spcPct val="90000"/>
              </a:lnSpc>
            </a:pPr>
            <a:r>
              <a:rPr lang="en-US" dirty="0" smtClean="0"/>
              <a:t>Has an online Internet store.</a:t>
            </a:r>
          </a:p>
          <a:p>
            <a:pPr lvl="1" eaLnBrk="1" hangingPunct="1">
              <a:lnSpc>
                <a:spcPct val="90000"/>
              </a:lnSpc>
            </a:pPr>
            <a:r>
              <a:rPr lang="en-US" dirty="0" smtClean="0"/>
              <a:t>Has a (postal) mail order department.</a:t>
            </a:r>
          </a:p>
          <a:p>
            <a:pPr eaLnBrk="1" hangingPunct="1">
              <a:lnSpc>
                <a:spcPct val="90000"/>
              </a:lnSpc>
            </a:pPr>
            <a:r>
              <a:rPr lang="en-US" sz="2800" dirty="0" smtClean="0"/>
              <a:t>All retail sales are recorded in an Oracle Database 11</a:t>
            </a:r>
            <a:r>
              <a:rPr lang="en-US" sz="2800" i="1" dirty="0" smtClean="0"/>
              <a:t>g</a:t>
            </a:r>
            <a:r>
              <a:rPr lang="en-US" sz="2800" dirty="0" smtClean="0"/>
              <a:t> database.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14</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7"/>
          <p:cNvPicPr>
            <a:picLocks noGrp="1" noChangeAspect="1" noChangeArrowheads="1"/>
          </p:cNvPicPr>
          <p:nvPr>
            <p:ph idx="1"/>
          </p:nvPr>
        </p:nvPicPr>
        <p:blipFill>
          <a:blip r:embed="rId3" cstate="print"/>
          <a:srcRect/>
          <a:stretch>
            <a:fillRect/>
          </a:stretch>
        </p:blipFill>
        <p:spPr>
          <a:xfrm>
            <a:off x="1793875" y="1524000"/>
            <a:ext cx="5673725" cy="4586288"/>
          </a:xfrm>
          <a:noFill/>
        </p:spPr>
      </p:pic>
      <p:sp>
        <p:nvSpPr>
          <p:cNvPr id="25603" name="Rectangle 4"/>
          <p:cNvSpPr>
            <a:spLocks noGrp="1" noChangeArrowheads="1"/>
          </p:cNvSpPr>
          <p:nvPr>
            <p:ph type="title"/>
          </p:nvPr>
        </p:nvSpPr>
        <p:spPr/>
        <p:txBody>
          <a:bodyPr/>
          <a:lstStyle/>
          <a:p>
            <a:pPr eaLnBrk="1" hangingPunct="1"/>
            <a:r>
              <a:rPr sz="4000" smtClean="0"/>
              <a:t>Cape Codd Retail Sales Structure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15</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sz="4000" smtClean="0"/>
              <a:t>Cape Codd Retail Sales Data Extraction</a:t>
            </a:r>
          </a:p>
        </p:txBody>
      </p:sp>
      <p:sp>
        <p:nvSpPr>
          <p:cNvPr id="26627" name="Rectangle 3"/>
          <p:cNvSpPr>
            <a:spLocks noGrp="1" noChangeArrowheads="1"/>
          </p:cNvSpPr>
          <p:nvPr>
            <p:ph type="body" idx="1"/>
          </p:nvPr>
        </p:nvSpPr>
        <p:spPr/>
        <p:txBody>
          <a:bodyPr/>
          <a:lstStyle/>
          <a:p>
            <a:pPr eaLnBrk="1" hangingPunct="1">
              <a:lnSpc>
                <a:spcPct val="80000"/>
              </a:lnSpc>
            </a:pPr>
            <a:r>
              <a:rPr lang="en-US" sz="2400" smtClean="0"/>
              <a:t>The Cape Codd marketing department needs an analysis of in-store sales.</a:t>
            </a:r>
          </a:p>
          <a:p>
            <a:pPr eaLnBrk="1" hangingPunct="1">
              <a:lnSpc>
                <a:spcPct val="80000"/>
              </a:lnSpc>
            </a:pPr>
            <a:r>
              <a:rPr lang="en-US" sz="2400" smtClean="0"/>
              <a:t>The entire database is not needed for this, only an </a:t>
            </a:r>
            <a:r>
              <a:rPr lang="en-US" sz="2400" b="1" smtClean="0">
                <a:solidFill>
                  <a:srgbClr val="00B0F0"/>
                </a:solidFill>
              </a:rPr>
              <a:t>extraction</a:t>
            </a:r>
            <a:r>
              <a:rPr lang="en-US" sz="2400" smtClean="0"/>
              <a:t> of retail sales data.</a:t>
            </a:r>
          </a:p>
          <a:p>
            <a:pPr eaLnBrk="1" hangingPunct="1">
              <a:lnSpc>
                <a:spcPct val="80000"/>
              </a:lnSpc>
            </a:pPr>
            <a:r>
              <a:rPr lang="en-US" sz="2400" smtClean="0"/>
              <a:t>The data is extracted by the IS department from the </a:t>
            </a:r>
            <a:r>
              <a:rPr lang="en-US" sz="2400" b="1" smtClean="0">
                <a:solidFill>
                  <a:srgbClr val="00B0F0"/>
                </a:solidFill>
              </a:rPr>
              <a:t>operational database</a:t>
            </a:r>
            <a:r>
              <a:rPr lang="en-US" sz="2400" smtClean="0">
                <a:solidFill>
                  <a:srgbClr val="00B0F0"/>
                </a:solidFill>
              </a:rPr>
              <a:t> </a:t>
            </a:r>
            <a:r>
              <a:rPr lang="en-US" sz="2400" smtClean="0"/>
              <a:t>into a </a:t>
            </a:r>
            <a:r>
              <a:rPr lang="en-US" sz="2400" b="1" smtClean="0">
                <a:solidFill>
                  <a:srgbClr val="00B0F0"/>
                </a:solidFill>
              </a:rPr>
              <a:t>separate, off-line database</a:t>
            </a:r>
            <a:r>
              <a:rPr lang="en-US" sz="2400" smtClean="0"/>
              <a:t> for use by the marketing department.</a:t>
            </a:r>
          </a:p>
          <a:p>
            <a:pPr eaLnBrk="1" hangingPunct="1">
              <a:lnSpc>
                <a:spcPct val="80000"/>
              </a:lnSpc>
            </a:pPr>
            <a:r>
              <a:rPr lang="en-US" sz="2400" smtClean="0"/>
              <a:t>Three tables are used:  </a:t>
            </a:r>
            <a:r>
              <a:rPr lang="en-US" sz="2400" b="1" smtClean="0">
                <a:solidFill>
                  <a:srgbClr val="00B0F0"/>
                </a:solidFill>
              </a:rPr>
              <a:t>RETAIL_ORDER</a:t>
            </a:r>
            <a:r>
              <a:rPr lang="en-US" sz="2400" smtClean="0"/>
              <a:t>, </a:t>
            </a:r>
            <a:r>
              <a:rPr lang="en-US" sz="2400" b="1" smtClean="0">
                <a:solidFill>
                  <a:srgbClr val="00B0F0"/>
                </a:solidFill>
              </a:rPr>
              <a:t>ORDER_ITEM</a:t>
            </a:r>
            <a:r>
              <a:rPr lang="en-US" sz="2400" smtClean="0"/>
              <a:t>, and </a:t>
            </a:r>
            <a:r>
              <a:rPr lang="en-US" sz="2400" b="1" smtClean="0">
                <a:solidFill>
                  <a:srgbClr val="00B0F0"/>
                </a:solidFill>
              </a:rPr>
              <a:t>SKU_DATA</a:t>
            </a:r>
            <a:r>
              <a:rPr lang="en-US" sz="2400" smtClean="0"/>
              <a:t> (SKU = Stock Keeping Unit).</a:t>
            </a:r>
          </a:p>
          <a:p>
            <a:pPr eaLnBrk="1" hangingPunct="1">
              <a:lnSpc>
                <a:spcPct val="80000"/>
              </a:lnSpc>
            </a:pPr>
            <a:r>
              <a:rPr lang="en-US" sz="2400" smtClean="0"/>
              <a:t>The extracted data is </a:t>
            </a:r>
            <a:r>
              <a:rPr lang="en-US" sz="2400" b="1" smtClean="0">
                <a:solidFill>
                  <a:srgbClr val="00B0F0"/>
                </a:solidFill>
              </a:rPr>
              <a:t>converted</a:t>
            </a:r>
            <a:r>
              <a:rPr lang="en-US" sz="2400" smtClean="0"/>
              <a:t> as necessary:</a:t>
            </a:r>
          </a:p>
          <a:p>
            <a:pPr lvl="1" eaLnBrk="1" hangingPunct="1">
              <a:lnSpc>
                <a:spcPct val="80000"/>
              </a:lnSpc>
            </a:pPr>
            <a:r>
              <a:rPr lang="en-US" sz="2000" smtClean="0"/>
              <a:t>Into a different DBMS</a:t>
            </a:r>
            <a:r>
              <a:rPr lang="en-US" sz="2000" smtClean="0">
                <a:cs typeface="Arial" charset="0"/>
              </a:rPr>
              <a:t>—</a:t>
            </a:r>
            <a:r>
              <a:rPr lang="en-US" sz="2000" smtClean="0"/>
              <a:t>Microsoft SQL Server</a:t>
            </a:r>
          </a:p>
          <a:p>
            <a:pPr lvl="1" eaLnBrk="1" hangingPunct="1">
              <a:lnSpc>
                <a:spcPct val="80000"/>
              </a:lnSpc>
            </a:pPr>
            <a:r>
              <a:rPr lang="en-US" sz="2000" smtClean="0"/>
              <a:t>Into different columns</a:t>
            </a:r>
            <a:r>
              <a:rPr lang="en-US" sz="2000" smtClean="0">
                <a:cs typeface="Arial" charset="0"/>
              </a:rPr>
              <a:t>—</a:t>
            </a:r>
            <a:r>
              <a:rPr lang="en-US" sz="2000" smtClean="0"/>
              <a:t>OrderDate becomes OrderMonth and OrderYear.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16</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title"/>
          </p:nvPr>
        </p:nvSpPr>
        <p:spPr>
          <a:xfrm>
            <a:off x="457200" y="274638"/>
            <a:ext cx="3048000" cy="5364162"/>
          </a:xfrm>
        </p:spPr>
        <p:txBody>
          <a:bodyPr/>
          <a:lstStyle/>
          <a:p>
            <a:pPr eaLnBrk="1" hangingPunct="1"/>
            <a:r>
              <a:rPr smtClean="0"/>
              <a:t>Extracted Retail Sales Data Format</a:t>
            </a:r>
          </a:p>
        </p:txBody>
      </p:sp>
      <p:pic>
        <p:nvPicPr>
          <p:cNvPr id="27653" name="Picture 7"/>
          <p:cNvPicPr>
            <a:picLocks noGrp="1" noChangeAspect="1" noChangeArrowheads="1"/>
          </p:cNvPicPr>
          <p:nvPr>
            <p:ph idx="1"/>
          </p:nvPr>
        </p:nvPicPr>
        <p:blipFill>
          <a:blip r:embed="rId3" cstate="print"/>
          <a:srcRect/>
          <a:stretch>
            <a:fillRect/>
          </a:stretch>
        </p:blipFill>
        <p:spPr>
          <a:xfrm>
            <a:off x="3505200" y="228600"/>
            <a:ext cx="5311775" cy="548640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17</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61289" y="1549978"/>
            <a:ext cx="6311111" cy="4622222"/>
          </a:xfrm>
          <a:prstGeom prst="rect">
            <a:avLst/>
          </a:prstGeom>
        </p:spPr>
      </p:pic>
      <p:sp>
        <p:nvSpPr>
          <p:cNvPr id="28674" name="Rectangle 2"/>
          <p:cNvSpPr>
            <a:spLocks noGrp="1" noChangeArrowheads="1"/>
          </p:cNvSpPr>
          <p:nvPr>
            <p:ph type="title"/>
          </p:nvPr>
        </p:nvSpPr>
        <p:spPr/>
        <p:txBody>
          <a:bodyPr/>
          <a:lstStyle/>
          <a:p>
            <a:pPr eaLnBrk="1" hangingPunct="1"/>
            <a:r>
              <a:rPr sz="4000" smtClean="0"/>
              <a:t>Retail Sales Extract Tables</a:t>
            </a:r>
            <a:br>
              <a:rPr sz="4000" smtClean="0"/>
            </a:br>
            <a:r>
              <a:rPr sz="4000" smtClean="0"/>
              <a:t>[in Microsoft Access 2010]</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18</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smtClean="0"/>
              <a:t>The SQL SELECT Statement</a:t>
            </a:r>
          </a:p>
        </p:txBody>
      </p:sp>
      <p:sp>
        <p:nvSpPr>
          <p:cNvPr id="29699" name="Rectangle 3"/>
          <p:cNvSpPr>
            <a:spLocks noGrp="1" noChangeArrowheads="1"/>
          </p:cNvSpPr>
          <p:nvPr>
            <p:ph type="body" idx="1"/>
          </p:nvPr>
        </p:nvSpPr>
        <p:spPr/>
        <p:txBody>
          <a:bodyPr/>
          <a:lstStyle/>
          <a:p>
            <a:pPr eaLnBrk="1" hangingPunct="1"/>
            <a:r>
              <a:rPr lang="en-US" smtClean="0"/>
              <a:t>The fundamental framework for an SQL query is the </a:t>
            </a:r>
            <a:r>
              <a:rPr lang="en-US" b="1" smtClean="0">
                <a:solidFill>
                  <a:srgbClr val="00B0F0"/>
                </a:solidFill>
              </a:rPr>
              <a:t>SQL SELECT statement</a:t>
            </a:r>
            <a:r>
              <a:rPr lang="en-US" smtClean="0"/>
              <a:t>.</a:t>
            </a:r>
          </a:p>
          <a:p>
            <a:pPr lvl="1" eaLnBrk="1" hangingPunct="1">
              <a:buClr>
                <a:schemeClr val="tx1"/>
              </a:buClr>
            </a:pPr>
            <a:r>
              <a:rPr lang="en-US" b="1" smtClean="0">
                <a:solidFill>
                  <a:srgbClr val="00B0F0"/>
                </a:solidFill>
              </a:rPr>
              <a:t>SELECT	{ColumnName(s)}</a:t>
            </a:r>
          </a:p>
          <a:p>
            <a:pPr lvl="1" eaLnBrk="1" hangingPunct="1">
              <a:buClr>
                <a:schemeClr val="tx1"/>
              </a:buClr>
            </a:pPr>
            <a:r>
              <a:rPr lang="en-US" b="1" smtClean="0">
                <a:solidFill>
                  <a:srgbClr val="00B0F0"/>
                </a:solidFill>
              </a:rPr>
              <a:t>FROM		{TableName(s)}</a:t>
            </a:r>
          </a:p>
          <a:p>
            <a:pPr lvl="1" eaLnBrk="1" hangingPunct="1">
              <a:buClr>
                <a:schemeClr val="tx1"/>
              </a:buClr>
            </a:pPr>
            <a:r>
              <a:rPr lang="en-US" b="1" smtClean="0">
                <a:solidFill>
                  <a:srgbClr val="00B0F0"/>
                </a:solidFill>
              </a:rPr>
              <a:t>WHERE	{Condition(s)}</a:t>
            </a:r>
          </a:p>
          <a:p>
            <a:pPr eaLnBrk="1" hangingPunct="1"/>
            <a:r>
              <a:rPr lang="en-US" smtClean="0"/>
              <a:t>All SQL statements end with a </a:t>
            </a:r>
            <a:r>
              <a:rPr lang="en-US" b="1" smtClean="0">
                <a:solidFill>
                  <a:srgbClr val="00B0F0"/>
                </a:solidFill>
              </a:rPr>
              <a:t>semi-colon (;)</a:t>
            </a:r>
            <a:r>
              <a:rPr lang="en-US"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19</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smtClean="0"/>
              <a:t>Chapter Objectives</a:t>
            </a:r>
          </a:p>
        </p:txBody>
      </p:sp>
      <p:sp>
        <p:nvSpPr>
          <p:cNvPr id="14339" name="Rectangle 3"/>
          <p:cNvSpPr>
            <a:spLocks noGrp="1" noChangeArrowheads="1"/>
          </p:cNvSpPr>
          <p:nvPr>
            <p:ph type="body" idx="1"/>
          </p:nvPr>
        </p:nvSpPr>
        <p:spPr/>
        <p:txBody>
          <a:bodyPr/>
          <a:lstStyle/>
          <a:p>
            <a:pPr eaLnBrk="1" hangingPunct="1"/>
            <a:r>
              <a:rPr lang="en-US" sz="2400" smtClean="0"/>
              <a:t>To understand the use of extracted data sets in business intelligence (BI) systems</a:t>
            </a:r>
          </a:p>
          <a:p>
            <a:pPr eaLnBrk="1" hangingPunct="1"/>
            <a:r>
              <a:rPr lang="en-US" sz="2400" smtClean="0"/>
              <a:t>To understand the use of ad-hoc queries in business intelligence (BI) systems</a:t>
            </a:r>
          </a:p>
          <a:p>
            <a:pPr eaLnBrk="1" hangingPunct="1"/>
            <a:r>
              <a:rPr lang="en-US" sz="2400" smtClean="0"/>
              <a:t>To understand the history and significance of Structured Query Language (SQL)</a:t>
            </a:r>
          </a:p>
          <a:p>
            <a:pPr eaLnBrk="1" hangingPunct="1"/>
            <a:r>
              <a:rPr lang="en-US" sz="2400" smtClean="0"/>
              <a:t>To understand the SQL SELECT/FROM/WHERE framework as the basis for database queries</a:t>
            </a:r>
          </a:p>
          <a:p>
            <a:pPr eaLnBrk="1" hangingPunct="1"/>
            <a:r>
              <a:rPr lang="en-US" sz="2400" smtClean="0"/>
              <a:t>To create SQL queries to retrieve data from a single table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95809" y="2895600"/>
            <a:ext cx="3752381" cy="3276190"/>
          </a:xfrm>
          <a:prstGeom prst="rect">
            <a:avLst/>
          </a:prstGeom>
        </p:spPr>
      </p:pic>
      <p:sp>
        <p:nvSpPr>
          <p:cNvPr id="30723" name="Rectangle 2"/>
          <p:cNvSpPr>
            <a:spLocks noGrp="1" noChangeArrowheads="1"/>
          </p:cNvSpPr>
          <p:nvPr>
            <p:ph type="title"/>
          </p:nvPr>
        </p:nvSpPr>
        <p:spPr/>
        <p:txBody>
          <a:bodyPr/>
          <a:lstStyle/>
          <a:p>
            <a:pPr eaLnBrk="1" hangingPunct="1"/>
            <a:r>
              <a:rPr smtClean="0"/>
              <a:t>Specific Columns on One Table</a:t>
            </a:r>
          </a:p>
        </p:txBody>
      </p:sp>
      <p:sp>
        <p:nvSpPr>
          <p:cNvPr id="30724" name="Rectangle 3"/>
          <p:cNvSpPr>
            <a:spLocks noGrp="1" noChangeArrowheads="1"/>
          </p:cNvSpPr>
          <p:nvPr>
            <p:ph type="body" idx="1"/>
          </p:nvPr>
        </p:nvSpPr>
        <p:spPr>
          <a:xfrm>
            <a:off x="457200" y="1600200"/>
            <a:ext cx="8229600" cy="1447800"/>
          </a:xfrm>
        </p:spPr>
        <p:txBody>
          <a:bodyPr/>
          <a:lstStyle/>
          <a:p>
            <a:pPr eaLnBrk="1" hangingPunct="1">
              <a:buFontTx/>
              <a:buNone/>
            </a:pPr>
            <a:r>
              <a:rPr lang="en-US" b="1" smtClean="0">
                <a:solidFill>
                  <a:srgbClr val="00B0F0"/>
                </a:solidFill>
                <a:latin typeface="Courier New" pitchFamily="49" charset="0"/>
              </a:rPr>
              <a:t>SELECT	Department, Buyer</a:t>
            </a:r>
          </a:p>
          <a:p>
            <a:pPr eaLnBrk="1" hangingPunct="1">
              <a:buFontTx/>
              <a:buNone/>
            </a:pPr>
            <a:r>
              <a:rPr lang="en-US" b="1" smtClean="0">
                <a:solidFill>
                  <a:srgbClr val="00B0F0"/>
                </a:solidFill>
                <a:latin typeface="Courier New" pitchFamily="49" charset="0"/>
              </a:rPr>
              <a:t>FROM	SKU_DATA;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20</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3200" y="2867608"/>
            <a:ext cx="3752381" cy="3276190"/>
          </a:xfrm>
          <a:prstGeom prst="rect">
            <a:avLst/>
          </a:prstGeom>
        </p:spPr>
      </p:pic>
      <p:sp>
        <p:nvSpPr>
          <p:cNvPr id="31747" name="Rectangle 2"/>
          <p:cNvSpPr>
            <a:spLocks noGrp="1" noChangeArrowheads="1"/>
          </p:cNvSpPr>
          <p:nvPr>
            <p:ph type="title"/>
          </p:nvPr>
        </p:nvSpPr>
        <p:spPr/>
        <p:txBody>
          <a:bodyPr/>
          <a:lstStyle/>
          <a:p>
            <a:pPr eaLnBrk="1" hangingPunct="1"/>
            <a:r>
              <a:rPr smtClean="0"/>
              <a:t>Specifying Column Order</a:t>
            </a:r>
          </a:p>
        </p:txBody>
      </p:sp>
      <p:sp>
        <p:nvSpPr>
          <p:cNvPr id="31748" name="Rectangle 3"/>
          <p:cNvSpPr>
            <a:spLocks noGrp="1" noChangeArrowheads="1"/>
          </p:cNvSpPr>
          <p:nvPr>
            <p:ph type="body" idx="1"/>
          </p:nvPr>
        </p:nvSpPr>
        <p:spPr>
          <a:xfrm>
            <a:off x="457200" y="1600200"/>
            <a:ext cx="8229600" cy="1295400"/>
          </a:xfrm>
        </p:spPr>
        <p:txBody>
          <a:bodyPr/>
          <a:lstStyle/>
          <a:p>
            <a:pPr eaLnBrk="1" hangingPunct="1">
              <a:buFontTx/>
              <a:buNone/>
            </a:pPr>
            <a:r>
              <a:rPr lang="en-US" b="1" smtClean="0">
                <a:solidFill>
                  <a:srgbClr val="0099CC"/>
                </a:solidFill>
                <a:latin typeface="Courier New" pitchFamily="49" charset="0"/>
              </a:rPr>
              <a:t>SELECT	Buyer, Department</a:t>
            </a:r>
          </a:p>
          <a:p>
            <a:pPr eaLnBrk="1" hangingPunct="1">
              <a:buFontTx/>
              <a:buNone/>
            </a:pPr>
            <a:r>
              <a:rPr lang="en-US" b="1" smtClean="0">
                <a:solidFill>
                  <a:srgbClr val="0099CC"/>
                </a:solidFill>
                <a:latin typeface="Courier New" pitchFamily="49" charset="0"/>
              </a:rPr>
              <a:t>FROM	SKU_DATA;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21</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91047" y="2971800"/>
            <a:ext cx="3761905" cy="1828571"/>
          </a:xfrm>
          <a:prstGeom prst="rect">
            <a:avLst/>
          </a:prstGeom>
        </p:spPr>
      </p:pic>
      <p:sp>
        <p:nvSpPr>
          <p:cNvPr id="32771" name="Rectangle 2"/>
          <p:cNvSpPr>
            <a:spLocks noGrp="1" noChangeArrowheads="1"/>
          </p:cNvSpPr>
          <p:nvPr>
            <p:ph type="title"/>
          </p:nvPr>
        </p:nvSpPr>
        <p:spPr/>
        <p:txBody>
          <a:bodyPr/>
          <a:lstStyle/>
          <a:p>
            <a:pPr eaLnBrk="1" hangingPunct="1"/>
            <a:r>
              <a:rPr smtClean="0"/>
              <a:t>The DISTINCT Keyword</a:t>
            </a:r>
          </a:p>
        </p:txBody>
      </p:sp>
      <p:sp>
        <p:nvSpPr>
          <p:cNvPr id="32772" name="Rectangle 3"/>
          <p:cNvSpPr>
            <a:spLocks noGrp="1" noChangeArrowheads="1"/>
          </p:cNvSpPr>
          <p:nvPr>
            <p:ph type="body" idx="1"/>
          </p:nvPr>
        </p:nvSpPr>
        <p:spPr>
          <a:xfrm>
            <a:off x="457200" y="1600200"/>
            <a:ext cx="8229600" cy="1524000"/>
          </a:xfrm>
        </p:spPr>
        <p:txBody>
          <a:bodyPr/>
          <a:lstStyle/>
          <a:p>
            <a:pPr eaLnBrk="1" hangingPunct="1">
              <a:buFontTx/>
              <a:buNone/>
            </a:pPr>
            <a:r>
              <a:rPr lang="en-US" sz="2800" b="1" smtClean="0">
                <a:solidFill>
                  <a:srgbClr val="0099CC"/>
                </a:solidFill>
                <a:latin typeface="Courier New" pitchFamily="49" charset="0"/>
              </a:rPr>
              <a:t>SELECT	DISTINCT Buyer, Department</a:t>
            </a:r>
          </a:p>
          <a:p>
            <a:pPr eaLnBrk="1" hangingPunct="1">
              <a:buFontTx/>
              <a:buNone/>
            </a:pPr>
            <a:r>
              <a:rPr lang="en-US" sz="2800" b="1" smtClean="0">
                <a:solidFill>
                  <a:srgbClr val="0099CC"/>
                </a:solidFill>
                <a:latin typeface="Courier New" pitchFamily="49" charset="0"/>
              </a:rPr>
              <a:t>FROM		SKU_DATA;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22</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2891044"/>
            <a:ext cx="7552381" cy="3295238"/>
          </a:xfrm>
          <a:prstGeom prst="rect">
            <a:avLst/>
          </a:prstGeom>
        </p:spPr>
      </p:pic>
      <p:sp>
        <p:nvSpPr>
          <p:cNvPr id="33795" name="Rectangle 2"/>
          <p:cNvSpPr>
            <a:spLocks noGrp="1" noChangeArrowheads="1"/>
          </p:cNvSpPr>
          <p:nvPr>
            <p:ph type="title"/>
          </p:nvPr>
        </p:nvSpPr>
        <p:spPr/>
        <p:txBody>
          <a:bodyPr/>
          <a:lstStyle/>
          <a:p>
            <a:pPr eaLnBrk="1" hangingPunct="1"/>
            <a:r>
              <a:rPr sz="4000" smtClean="0"/>
              <a:t>Selecting All Columns:</a:t>
            </a:r>
            <a:br>
              <a:rPr sz="4000" smtClean="0"/>
            </a:br>
            <a:r>
              <a:rPr sz="3600" smtClean="0"/>
              <a:t> The Asterisk (*) Wildcard Character</a:t>
            </a:r>
          </a:p>
        </p:txBody>
      </p:sp>
      <p:sp>
        <p:nvSpPr>
          <p:cNvPr id="33796" name="Rectangle 3"/>
          <p:cNvSpPr>
            <a:spLocks noGrp="1" noChangeArrowheads="1"/>
          </p:cNvSpPr>
          <p:nvPr>
            <p:ph type="body" idx="1"/>
          </p:nvPr>
        </p:nvSpPr>
        <p:spPr>
          <a:xfrm>
            <a:off x="457200" y="1600200"/>
            <a:ext cx="8229600" cy="1524000"/>
          </a:xfrm>
        </p:spPr>
        <p:txBody>
          <a:bodyPr/>
          <a:lstStyle/>
          <a:p>
            <a:pPr eaLnBrk="1" hangingPunct="1">
              <a:buFontTx/>
              <a:buNone/>
            </a:pPr>
            <a:r>
              <a:rPr lang="en-US" b="1" smtClean="0">
                <a:solidFill>
                  <a:srgbClr val="0099CC"/>
                </a:solidFill>
                <a:latin typeface="Courier New" pitchFamily="49" charset="0"/>
              </a:rPr>
              <a:t>SELECT	*</a:t>
            </a:r>
          </a:p>
          <a:p>
            <a:pPr eaLnBrk="1" hangingPunct="1">
              <a:buFontTx/>
              <a:buNone/>
            </a:pPr>
            <a:r>
              <a:rPr lang="en-US" b="1" smtClean="0">
                <a:solidFill>
                  <a:srgbClr val="0099CC"/>
                </a:solidFill>
                <a:latin typeface="Courier New" pitchFamily="49" charset="0"/>
              </a:rPr>
              <a:t>FROM	SKU_DATA;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23</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15652" y="3637999"/>
            <a:ext cx="7542857" cy="1838095"/>
          </a:xfrm>
          <a:prstGeom prst="rect">
            <a:avLst/>
          </a:prstGeom>
        </p:spPr>
      </p:pic>
      <p:sp>
        <p:nvSpPr>
          <p:cNvPr id="34819" name="Rectangle 2"/>
          <p:cNvSpPr>
            <a:spLocks noGrp="1" noChangeArrowheads="1"/>
          </p:cNvSpPr>
          <p:nvPr>
            <p:ph type="title"/>
          </p:nvPr>
        </p:nvSpPr>
        <p:spPr/>
        <p:txBody>
          <a:bodyPr/>
          <a:lstStyle/>
          <a:p>
            <a:pPr eaLnBrk="1" hangingPunct="1"/>
            <a:r>
              <a:rPr smtClean="0"/>
              <a:t>Specific Rows from One Table</a:t>
            </a:r>
          </a:p>
        </p:txBody>
      </p:sp>
      <p:sp>
        <p:nvSpPr>
          <p:cNvPr id="34820" name="Rectangle 3"/>
          <p:cNvSpPr>
            <a:spLocks noGrp="1" noChangeArrowheads="1"/>
          </p:cNvSpPr>
          <p:nvPr>
            <p:ph type="body" idx="1"/>
          </p:nvPr>
        </p:nvSpPr>
        <p:spPr>
          <a:xfrm>
            <a:off x="457200" y="1600200"/>
            <a:ext cx="8229600" cy="1905000"/>
          </a:xfrm>
        </p:spPr>
        <p:txBody>
          <a:bodyPr/>
          <a:lstStyle/>
          <a:p>
            <a:pPr eaLnBrk="1" hangingPunct="1">
              <a:lnSpc>
                <a:spcPct val="80000"/>
              </a:lnSpc>
              <a:buFontTx/>
              <a:buNone/>
            </a:pPr>
            <a:r>
              <a:rPr lang="en-US" sz="2800" b="1" smtClean="0">
                <a:solidFill>
                  <a:srgbClr val="00B0F0"/>
                </a:solidFill>
                <a:latin typeface="Courier New" pitchFamily="49" charset="0"/>
              </a:rPr>
              <a:t>SELECT	*</a:t>
            </a:r>
          </a:p>
          <a:p>
            <a:pPr eaLnBrk="1" hangingPunct="1">
              <a:lnSpc>
                <a:spcPct val="80000"/>
              </a:lnSpc>
              <a:buFontTx/>
              <a:buNone/>
            </a:pPr>
            <a:r>
              <a:rPr lang="en-US" sz="2800" b="1" smtClean="0">
                <a:solidFill>
                  <a:srgbClr val="00B0F0"/>
                </a:solidFill>
                <a:latin typeface="Courier New" pitchFamily="49" charset="0"/>
              </a:rPr>
              <a:t>FROM		SKU_DATA</a:t>
            </a:r>
          </a:p>
          <a:p>
            <a:pPr eaLnBrk="1" hangingPunct="1">
              <a:lnSpc>
                <a:spcPct val="80000"/>
              </a:lnSpc>
              <a:buFontTx/>
              <a:buNone/>
            </a:pPr>
            <a:r>
              <a:rPr lang="en-US" sz="2800" b="1" smtClean="0">
                <a:solidFill>
                  <a:srgbClr val="00B0F0"/>
                </a:solidFill>
                <a:latin typeface="Courier New" pitchFamily="49" charset="0"/>
              </a:rPr>
              <a:t>WHERE	Department = </a:t>
            </a:r>
            <a:r>
              <a:rPr lang="en-US" sz="2800" b="1" smtClean="0">
                <a:solidFill>
                  <a:srgbClr val="00B0F0"/>
                </a:solidFill>
                <a:latin typeface="Courier New" pitchFamily="49" charset="0"/>
                <a:cs typeface="Courier New" pitchFamily="49" charset="0"/>
              </a:rPr>
              <a:t>'</a:t>
            </a:r>
            <a:r>
              <a:rPr lang="en-US" sz="2800" b="1" smtClean="0">
                <a:solidFill>
                  <a:srgbClr val="00B0F0"/>
                </a:solidFill>
                <a:latin typeface="Courier New" pitchFamily="49" charset="0"/>
              </a:rPr>
              <a:t>Water Sports</a:t>
            </a:r>
            <a:r>
              <a:rPr lang="en-US" sz="2800" b="1" smtClean="0">
                <a:solidFill>
                  <a:srgbClr val="00B0F0"/>
                </a:solidFill>
                <a:latin typeface="Courier New" pitchFamily="49" charset="0"/>
                <a:cs typeface="Courier New" pitchFamily="49" charset="0"/>
              </a:rPr>
              <a:t>'</a:t>
            </a:r>
            <a:r>
              <a:rPr lang="en-US" sz="2800" b="1" smtClean="0">
                <a:solidFill>
                  <a:srgbClr val="00B0F0"/>
                </a:solidFill>
                <a:latin typeface="Courier New" pitchFamily="49" charset="0"/>
              </a:rPr>
              <a:t>;</a:t>
            </a:r>
          </a:p>
          <a:p>
            <a:pPr eaLnBrk="1" hangingPunct="1">
              <a:lnSpc>
                <a:spcPct val="80000"/>
              </a:lnSpc>
              <a:buFontTx/>
              <a:buNone/>
            </a:pPr>
            <a:endParaRPr lang="en-US" sz="2000" b="1" smtClean="0">
              <a:solidFill>
                <a:srgbClr val="0066FF"/>
              </a:solidFill>
            </a:endParaRPr>
          </a:p>
          <a:p>
            <a:pPr eaLnBrk="1" hangingPunct="1">
              <a:lnSpc>
                <a:spcPct val="80000"/>
              </a:lnSpc>
              <a:buFontTx/>
              <a:buNone/>
            </a:pPr>
            <a:r>
              <a:rPr lang="en-US" sz="2000" smtClean="0"/>
              <a:t>NOTE:	SQL wants a plain ASCII single quote:  </a:t>
            </a:r>
            <a:r>
              <a:rPr lang="en-US" sz="2000" smtClean="0">
                <a:latin typeface="Courier New" pitchFamily="49" charset="0"/>
                <a:cs typeface="Courier New" pitchFamily="49" charset="0"/>
              </a:rPr>
              <a:t>'</a:t>
            </a:r>
            <a:r>
              <a:rPr lang="en-US" sz="2000" smtClean="0"/>
              <a:t>  NOT  </a:t>
            </a:r>
            <a:r>
              <a:rPr lang="en-US" sz="2000" smtClean="0">
                <a:latin typeface="Courier New" pitchFamily="49" charset="0"/>
                <a:cs typeface="Courier New" pitchFamily="49" charset="0"/>
              </a:rPr>
              <a: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24</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14857" y="3459162"/>
            <a:ext cx="4714286" cy="1104762"/>
          </a:xfrm>
          <a:prstGeom prst="rect">
            <a:avLst/>
          </a:prstGeom>
        </p:spPr>
      </p:pic>
      <p:sp>
        <p:nvSpPr>
          <p:cNvPr id="35843" name="Rectangle 2"/>
          <p:cNvSpPr>
            <a:spLocks noGrp="1" noChangeArrowheads="1"/>
          </p:cNvSpPr>
          <p:nvPr>
            <p:ph type="title"/>
          </p:nvPr>
        </p:nvSpPr>
        <p:spPr/>
        <p:txBody>
          <a:bodyPr/>
          <a:lstStyle/>
          <a:p>
            <a:pPr eaLnBrk="1" hangingPunct="1"/>
            <a:r>
              <a:rPr sz="4000" smtClean="0"/>
              <a:t>Specific Columns and Rows from One Table</a:t>
            </a:r>
          </a:p>
        </p:txBody>
      </p:sp>
      <p:sp>
        <p:nvSpPr>
          <p:cNvPr id="35844" name="Rectangle 3"/>
          <p:cNvSpPr>
            <a:spLocks noGrp="1" noChangeArrowheads="1"/>
          </p:cNvSpPr>
          <p:nvPr>
            <p:ph type="body" idx="1"/>
          </p:nvPr>
        </p:nvSpPr>
        <p:spPr>
          <a:xfrm>
            <a:off x="457200" y="1600200"/>
            <a:ext cx="8229600" cy="1676400"/>
          </a:xfrm>
        </p:spPr>
        <p:txBody>
          <a:bodyPr/>
          <a:lstStyle/>
          <a:p>
            <a:pPr eaLnBrk="1" hangingPunct="1">
              <a:buFontTx/>
              <a:buNone/>
            </a:pPr>
            <a:r>
              <a:rPr lang="en-US" sz="2800" b="1" smtClean="0">
                <a:solidFill>
                  <a:srgbClr val="00B0F0"/>
                </a:solidFill>
                <a:latin typeface="Courier New" pitchFamily="49" charset="0"/>
              </a:rPr>
              <a:t>SELECT	SKU_Description, Buyer</a:t>
            </a:r>
          </a:p>
          <a:p>
            <a:pPr eaLnBrk="1" hangingPunct="1">
              <a:buFontTx/>
              <a:buNone/>
            </a:pPr>
            <a:r>
              <a:rPr lang="en-US" sz="2800" b="1" smtClean="0">
                <a:solidFill>
                  <a:srgbClr val="00B0F0"/>
                </a:solidFill>
                <a:latin typeface="Courier New" pitchFamily="49" charset="0"/>
              </a:rPr>
              <a:t>FROM		SKU_DATA</a:t>
            </a:r>
          </a:p>
          <a:p>
            <a:pPr eaLnBrk="1" hangingPunct="1">
              <a:buFontTx/>
              <a:buNone/>
            </a:pPr>
            <a:r>
              <a:rPr lang="en-US" sz="2800" b="1" smtClean="0">
                <a:solidFill>
                  <a:srgbClr val="00B0F0"/>
                </a:solidFill>
                <a:latin typeface="Courier New" pitchFamily="49" charset="0"/>
              </a:rPr>
              <a:t>WHERE	Department = 'Climbing';</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25</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3445" y="1469679"/>
            <a:ext cx="8192000" cy="4256000"/>
          </a:xfrm>
          <a:prstGeom prst="rect">
            <a:avLst/>
          </a:prstGeom>
        </p:spPr>
      </p:pic>
      <p:sp>
        <p:nvSpPr>
          <p:cNvPr id="36867" name="Rectangle 2"/>
          <p:cNvSpPr>
            <a:spLocks noGrp="1" noChangeArrowheads="1"/>
          </p:cNvSpPr>
          <p:nvPr>
            <p:ph type="title"/>
          </p:nvPr>
        </p:nvSpPr>
        <p:spPr/>
        <p:txBody>
          <a:bodyPr/>
          <a:lstStyle/>
          <a:p>
            <a:pPr eaLnBrk="1" hangingPunct="1"/>
            <a:r>
              <a:rPr smtClean="0"/>
              <a:t>Using Microsoft Access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26</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447802"/>
            <a:ext cx="8192000" cy="4320000"/>
          </a:xfrm>
          <a:prstGeom prst="rect">
            <a:avLst/>
          </a:prstGeom>
        </p:spPr>
      </p:pic>
      <p:sp>
        <p:nvSpPr>
          <p:cNvPr id="37891" name="Rectangle 2"/>
          <p:cNvSpPr>
            <a:spLocks noGrp="1" noChangeArrowheads="1"/>
          </p:cNvSpPr>
          <p:nvPr>
            <p:ph type="title"/>
          </p:nvPr>
        </p:nvSpPr>
        <p:spPr/>
        <p:txBody>
          <a:bodyPr/>
          <a:lstStyle/>
          <a:p>
            <a:pPr eaLnBrk="1" hangingPunct="1"/>
            <a:r>
              <a:rPr smtClean="0"/>
              <a:t>Using Microsoft Access II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27</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11432"/>
            <a:ext cx="8192000" cy="4360000"/>
          </a:xfrm>
          <a:prstGeom prst="rect">
            <a:avLst/>
          </a:prstGeom>
        </p:spPr>
      </p:pic>
      <p:sp>
        <p:nvSpPr>
          <p:cNvPr id="38915" name="Rectangle 2"/>
          <p:cNvSpPr>
            <a:spLocks noGrp="1" noChangeArrowheads="1"/>
          </p:cNvSpPr>
          <p:nvPr>
            <p:ph type="title"/>
          </p:nvPr>
        </p:nvSpPr>
        <p:spPr/>
        <p:txBody>
          <a:bodyPr/>
          <a:lstStyle/>
          <a:p>
            <a:pPr eaLnBrk="1" hangingPunct="1"/>
            <a:r>
              <a:rPr smtClean="0"/>
              <a:t>Using Microsoft Access III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28</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24000"/>
            <a:ext cx="8192000" cy="2424000"/>
          </a:xfrm>
          <a:prstGeom prst="rect">
            <a:avLst/>
          </a:prstGeom>
        </p:spPr>
      </p:pic>
      <p:sp>
        <p:nvSpPr>
          <p:cNvPr id="39938" name="Rectangle 2"/>
          <p:cNvSpPr>
            <a:spLocks noGrp="1" noChangeArrowheads="1"/>
          </p:cNvSpPr>
          <p:nvPr>
            <p:ph type="title"/>
          </p:nvPr>
        </p:nvSpPr>
        <p:spPr/>
        <p:txBody>
          <a:bodyPr/>
          <a:lstStyle/>
          <a:p>
            <a:pPr eaLnBrk="1" hangingPunct="1"/>
            <a:r>
              <a:rPr smtClean="0"/>
              <a:t>Using Microsoft Access IV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29</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smtClean="0"/>
              <a:t>Chapter Objectives</a:t>
            </a:r>
          </a:p>
        </p:txBody>
      </p:sp>
      <p:sp>
        <p:nvSpPr>
          <p:cNvPr id="15363" name="Rectangle 3"/>
          <p:cNvSpPr>
            <a:spLocks noGrp="1" noChangeArrowheads="1"/>
          </p:cNvSpPr>
          <p:nvPr>
            <p:ph type="body" idx="1"/>
          </p:nvPr>
        </p:nvSpPr>
        <p:spPr/>
        <p:txBody>
          <a:bodyPr/>
          <a:lstStyle/>
          <a:p>
            <a:pPr eaLnBrk="1" hangingPunct="1"/>
            <a:r>
              <a:rPr lang="en-US" sz="2400" smtClean="0"/>
              <a:t>To create SQL queries that use the SQL SELECT, FROM, WHERE, ORDER BY, GROUP BY, and HAVING clauses</a:t>
            </a:r>
          </a:p>
          <a:p>
            <a:pPr eaLnBrk="1" hangingPunct="1"/>
            <a:r>
              <a:rPr lang="en-US" sz="2400" smtClean="0"/>
              <a:t>To create SQL queries that use the SQL DISTINCT, AND, OR, NOT, BETWEEN, LIKE, and IN keywords</a:t>
            </a:r>
          </a:p>
          <a:p>
            <a:pPr eaLnBrk="1" hangingPunct="1"/>
            <a:r>
              <a:rPr lang="en-US" sz="2400" smtClean="0"/>
              <a:t>To create SQL queries that use the SQL built-in functions of SUM, COUNT, MIN, MAX, and AVG with and without the use of a GROUP BY clause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529573"/>
            <a:ext cx="8192000" cy="1792000"/>
          </a:xfrm>
          <a:prstGeom prst="rect">
            <a:avLst/>
          </a:prstGeom>
        </p:spPr>
      </p:pic>
      <p:sp>
        <p:nvSpPr>
          <p:cNvPr id="40963" name="Rectangle 2"/>
          <p:cNvSpPr>
            <a:spLocks noGrp="1" noChangeArrowheads="1"/>
          </p:cNvSpPr>
          <p:nvPr>
            <p:ph type="title"/>
          </p:nvPr>
        </p:nvSpPr>
        <p:spPr/>
        <p:txBody>
          <a:bodyPr/>
          <a:lstStyle/>
          <a:p>
            <a:pPr eaLnBrk="1" hangingPunct="1"/>
            <a:r>
              <a:rPr smtClean="0"/>
              <a:t>Using Microsoft Access V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30</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24001"/>
            <a:ext cx="8192000" cy="2344000"/>
          </a:xfrm>
          <a:prstGeom prst="rect">
            <a:avLst/>
          </a:prstGeom>
        </p:spPr>
      </p:pic>
      <p:sp>
        <p:nvSpPr>
          <p:cNvPr id="41987" name="Rectangle 2"/>
          <p:cNvSpPr>
            <a:spLocks noGrp="1" noChangeArrowheads="1"/>
          </p:cNvSpPr>
          <p:nvPr>
            <p:ph type="title"/>
          </p:nvPr>
        </p:nvSpPr>
        <p:spPr/>
        <p:txBody>
          <a:bodyPr/>
          <a:lstStyle/>
          <a:p>
            <a:pPr eaLnBrk="1" hangingPunct="1"/>
            <a:r>
              <a:rPr sz="4000" smtClean="0"/>
              <a:t>Using Microsoft Access</a:t>
            </a:r>
            <a:r>
              <a:rPr sz="4000" smtClean="0">
                <a:cs typeface="Arial" charset="0"/>
              </a:rPr>
              <a:t>—</a:t>
            </a:r>
            <a:r>
              <a:rPr sz="4000" smtClean="0"/>
              <a:t>Results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31</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676401"/>
            <a:ext cx="8192000" cy="2296000"/>
          </a:xfrm>
          <a:prstGeom prst="rect">
            <a:avLst/>
          </a:prstGeom>
        </p:spPr>
      </p:pic>
      <p:sp>
        <p:nvSpPr>
          <p:cNvPr id="43011" name="Rectangle 2"/>
          <p:cNvSpPr>
            <a:spLocks noGrp="1" noChangeArrowheads="1"/>
          </p:cNvSpPr>
          <p:nvPr>
            <p:ph type="title"/>
          </p:nvPr>
        </p:nvSpPr>
        <p:spPr>
          <a:xfrm>
            <a:off x="457200" y="274638"/>
            <a:ext cx="8229600" cy="1325562"/>
          </a:xfrm>
        </p:spPr>
        <p:txBody>
          <a:bodyPr/>
          <a:lstStyle/>
          <a:p>
            <a:pPr eaLnBrk="1" hangingPunct="1"/>
            <a:r>
              <a:rPr smtClean="0"/>
              <a:t>Using Microsoft Access</a:t>
            </a:r>
            <a:br>
              <a:rPr smtClean="0"/>
            </a:br>
            <a:r>
              <a:rPr sz="3600" smtClean="0"/>
              <a:t>Saving the Query</a:t>
            </a:r>
            <a:endParaRPr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32</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676402"/>
            <a:ext cx="8192000" cy="2224000"/>
          </a:xfrm>
          <a:prstGeom prst="rect">
            <a:avLst/>
          </a:prstGeom>
        </p:spPr>
      </p:pic>
      <p:sp>
        <p:nvSpPr>
          <p:cNvPr id="44034" name="Rectangle 2"/>
          <p:cNvSpPr>
            <a:spLocks noGrp="1" noChangeArrowheads="1"/>
          </p:cNvSpPr>
          <p:nvPr>
            <p:ph type="title"/>
          </p:nvPr>
        </p:nvSpPr>
        <p:spPr>
          <a:xfrm>
            <a:off x="457200" y="274638"/>
            <a:ext cx="8229600" cy="1325562"/>
          </a:xfrm>
        </p:spPr>
        <p:txBody>
          <a:bodyPr/>
          <a:lstStyle/>
          <a:p>
            <a:pPr eaLnBrk="1" hangingPunct="1"/>
            <a:r>
              <a:rPr smtClean="0"/>
              <a:t>Using Microsoft Access</a:t>
            </a:r>
            <a:br>
              <a:rPr smtClean="0"/>
            </a:br>
            <a:r>
              <a:rPr sz="3600" smtClean="0"/>
              <a:t>The Named and Saved Query</a:t>
            </a:r>
            <a:endParaRPr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33</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71623" y="1447907"/>
            <a:ext cx="7281777" cy="4792889"/>
          </a:xfrm>
          <a:prstGeom prst="rect">
            <a:avLst/>
          </a:prstGeom>
        </p:spPr>
      </p:pic>
      <p:sp>
        <p:nvSpPr>
          <p:cNvPr id="45058" name="Rectangle 2"/>
          <p:cNvSpPr>
            <a:spLocks noGrp="1" noChangeArrowheads="1"/>
          </p:cNvSpPr>
          <p:nvPr>
            <p:ph type="title"/>
          </p:nvPr>
        </p:nvSpPr>
        <p:spPr/>
        <p:txBody>
          <a:bodyPr/>
          <a:lstStyle/>
          <a:p>
            <a:pPr eaLnBrk="1" hangingPunct="1"/>
            <a:r>
              <a:rPr sz="3600" dirty="0" smtClean="0"/>
              <a:t>Using Microsoft SQL Server 2012</a:t>
            </a:r>
            <a:r>
              <a:rPr sz="4000" dirty="0" smtClean="0"/>
              <a:t/>
            </a:r>
            <a:br>
              <a:rPr sz="4000" dirty="0" smtClean="0"/>
            </a:br>
            <a:r>
              <a:rPr sz="2800" dirty="0" smtClean="0"/>
              <a:t>The Microsoft SQL Server Management Studio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34</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200" y="1519449"/>
            <a:ext cx="7281777" cy="3896889"/>
          </a:xfrm>
          <a:prstGeom prst="rect">
            <a:avLst/>
          </a:prstGeom>
        </p:spPr>
      </p:pic>
      <p:sp>
        <p:nvSpPr>
          <p:cNvPr id="46083" name="Rectangle 2"/>
          <p:cNvSpPr>
            <a:spLocks noGrp="1" noChangeArrowheads="1"/>
          </p:cNvSpPr>
          <p:nvPr>
            <p:ph type="title"/>
          </p:nvPr>
        </p:nvSpPr>
        <p:spPr/>
        <p:txBody>
          <a:bodyPr/>
          <a:lstStyle/>
          <a:p>
            <a:pPr eaLnBrk="1" hangingPunct="1"/>
            <a:r>
              <a:rPr sz="3600" dirty="0" smtClean="0"/>
              <a:t>Using Microsoft SQL Server 2012</a:t>
            </a:r>
            <a:r>
              <a:rPr sz="4000" dirty="0" smtClean="0"/>
              <a:t/>
            </a:r>
            <a:br>
              <a:rPr sz="4000" dirty="0" smtClean="0"/>
            </a:br>
            <a:r>
              <a:rPr sz="2800" dirty="0" smtClean="0"/>
              <a:t>The Microsoft SQL Server Management Studio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35</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66800" y="1508502"/>
            <a:ext cx="7281777" cy="4131556"/>
          </a:xfrm>
          <a:prstGeom prst="rect">
            <a:avLst/>
          </a:prstGeom>
        </p:spPr>
      </p:pic>
      <p:sp>
        <p:nvSpPr>
          <p:cNvPr id="47107" name="Rectangle 2"/>
          <p:cNvSpPr>
            <a:spLocks noGrp="1" noChangeArrowheads="1"/>
          </p:cNvSpPr>
          <p:nvPr>
            <p:ph type="title"/>
          </p:nvPr>
        </p:nvSpPr>
        <p:spPr/>
        <p:txBody>
          <a:bodyPr/>
          <a:lstStyle/>
          <a:p>
            <a:pPr eaLnBrk="1" hangingPunct="1"/>
            <a:r>
              <a:rPr sz="3600" dirty="0" smtClean="0"/>
              <a:t>Using Oracle Database 11</a:t>
            </a:r>
            <a:r>
              <a:rPr sz="3600" i="1" dirty="0" smtClean="0"/>
              <a:t>g</a:t>
            </a:r>
            <a:r>
              <a:rPr sz="3600" dirty="0" smtClean="0"/>
              <a:t> Release 2</a:t>
            </a:r>
            <a:br>
              <a:rPr sz="3600" dirty="0" smtClean="0"/>
            </a:br>
            <a:r>
              <a:rPr sz="2800" dirty="0" smtClean="0"/>
              <a:t>SQL Developer I</a:t>
            </a:r>
            <a:endParaRPr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1A1EF412-E777-403A-B620-CF6FB56B7FFC}" type="slidenum">
              <a:rPr lang="en-US" smtClean="0"/>
              <a:pPr>
                <a:defRPr/>
              </a:pPr>
              <a:t>36</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66800" y="1495029"/>
            <a:ext cx="7281777" cy="4622222"/>
          </a:xfrm>
          <a:prstGeom prst="rect">
            <a:avLst/>
          </a:prstGeom>
        </p:spPr>
      </p:pic>
      <p:sp>
        <p:nvSpPr>
          <p:cNvPr id="48131" name="Rectangle 2"/>
          <p:cNvSpPr>
            <a:spLocks noGrp="1" noChangeArrowheads="1"/>
          </p:cNvSpPr>
          <p:nvPr>
            <p:ph type="title"/>
          </p:nvPr>
        </p:nvSpPr>
        <p:spPr/>
        <p:txBody>
          <a:bodyPr/>
          <a:lstStyle/>
          <a:p>
            <a:pPr eaLnBrk="1" hangingPunct="1"/>
            <a:r>
              <a:rPr lang="en-US" sz="3600" dirty="0"/>
              <a:t>Using Oracle Database 11</a:t>
            </a:r>
            <a:r>
              <a:rPr lang="en-US" sz="3600" i="1" dirty="0"/>
              <a:t>g</a:t>
            </a:r>
            <a:r>
              <a:rPr lang="en-US" sz="3600" dirty="0"/>
              <a:t> Release </a:t>
            </a:r>
            <a:r>
              <a:rPr lang="en-US" sz="3600" dirty="0" smtClean="0"/>
              <a:t>2</a:t>
            </a:r>
            <a:r>
              <a:rPr sz="3600" dirty="0" smtClean="0"/>
              <a:t/>
            </a:r>
            <a:br>
              <a:rPr sz="3600" dirty="0" smtClean="0"/>
            </a:br>
            <a:r>
              <a:rPr sz="2800" dirty="0" smtClean="0"/>
              <a:t>SQL Developer II</a:t>
            </a:r>
            <a:endParaRPr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1A1EF412-E777-403A-B620-CF6FB56B7FFC}" type="slidenum">
              <a:rPr lang="en-US" smtClean="0"/>
              <a:pPr>
                <a:defRPr/>
              </a:pPr>
              <a:t>37</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0600" y="1453801"/>
            <a:ext cx="7281777" cy="4814222"/>
          </a:xfrm>
          <a:prstGeom prst="rect">
            <a:avLst/>
          </a:prstGeom>
        </p:spPr>
      </p:pic>
      <p:sp>
        <p:nvSpPr>
          <p:cNvPr id="49155" name="Rectangle 2"/>
          <p:cNvSpPr>
            <a:spLocks noGrp="1" noChangeArrowheads="1"/>
          </p:cNvSpPr>
          <p:nvPr>
            <p:ph type="title"/>
          </p:nvPr>
        </p:nvSpPr>
        <p:spPr/>
        <p:txBody>
          <a:bodyPr/>
          <a:lstStyle/>
          <a:p>
            <a:pPr eaLnBrk="1" hangingPunct="1"/>
            <a:r>
              <a:rPr sz="4000" dirty="0" smtClean="0"/>
              <a:t>Using MySQL 5.6</a:t>
            </a:r>
            <a:br>
              <a:rPr sz="4000" dirty="0" smtClean="0"/>
            </a:br>
            <a:r>
              <a:rPr sz="2800" dirty="0" smtClean="0"/>
              <a:t>MySQL Workbench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1A1EF412-E777-403A-B620-CF6FB56B7FFC}" type="slidenum">
              <a:rPr lang="en-US" smtClean="0"/>
              <a:pPr>
                <a:defRPr/>
              </a:pPr>
              <a:t>38</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31111" y="1515763"/>
            <a:ext cx="7281777" cy="3847111"/>
          </a:xfrm>
          <a:prstGeom prst="rect">
            <a:avLst/>
          </a:prstGeom>
        </p:spPr>
      </p:pic>
      <p:sp>
        <p:nvSpPr>
          <p:cNvPr id="50179" name="Rectangle 2"/>
          <p:cNvSpPr>
            <a:spLocks noGrp="1" noChangeArrowheads="1"/>
          </p:cNvSpPr>
          <p:nvPr>
            <p:ph type="title"/>
          </p:nvPr>
        </p:nvSpPr>
        <p:spPr/>
        <p:txBody>
          <a:bodyPr/>
          <a:lstStyle/>
          <a:p>
            <a:pPr eaLnBrk="1" hangingPunct="1"/>
            <a:r>
              <a:rPr sz="4000" dirty="0" smtClean="0"/>
              <a:t>Using MySQL 5.6</a:t>
            </a:r>
            <a:br>
              <a:rPr sz="4000" dirty="0" smtClean="0"/>
            </a:br>
            <a:r>
              <a:rPr sz="2800" dirty="0" smtClean="0"/>
              <a:t>MySQL Workbench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1A1EF412-E777-403A-B620-CF6FB56B7FFC}" type="slidenum">
              <a:rPr lang="en-US" smtClean="0"/>
              <a:pPr>
                <a:defRPr/>
              </a:pPr>
              <a:t>39</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smtClean="0"/>
              <a:t>Chapter Objectives</a:t>
            </a:r>
          </a:p>
        </p:txBody>
      </p:sp>
      <p:sp>
        <p:nvSpPr>
          <p:cNvPr id="16387" name="Rectangle 3"/>
          <p:cNvSpPr>
            <a:spLocks noGrp="1" noChangeArrowheads="1"/>
          </p:cNvSpPr>
          <p:nvPr>
            <p:ph type="body" idx="1"/>
          </p:nvPr>
        </p:nvSpPr>
        <p:spPr/>
        <p:txBody>
          <a:bodyPr/>
          <a:lstStyle/>
          <a:p>
            <a:pPr eaLnBrk="1" hangingPunct="1"/>
            <a:r>
              <a:rPr lang="en-US" sz="2400" smtClean="0"/>
              <a:t>To create SQL queries that retrieve data from a single table but restrict the data based upon data in another table (subquery)</a:t>
            </a:r>
          </a:p>
          <a:p>
            <a:pPr eaLnBrk="1" hangingPunct="1"/>
            <a:r>
              <a:rPr lang="en-US" sz="2400" smtClean="0"/>
              <a:t>To create SQL queries that retrieve data from multiple tables using an SQL join operation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7881" y="3321416"/>
            <a:ext cx="6895238" cy="2923809"/>
          </a:xfrm>
          <a:prstGeom prst="rect">
            <a:avLst/>
          </a:prstGeom>
        </p:spPr>
      </p:pic>
      <p:sp>
        <p:nvSpPr>
          <p:cNvPr id="51203" name="Rectangle 2"/>
          <p:cNvSpPr>
            <a:spLocks noGrp="1" noChangeArrowheads="1"/>
          </p:cNvSpPr>
          <p:nvPr>
            <p:ph type="title"/>
          </p:nvPr>
        </p:nvSpPr>
        <p:spPr/>
        <p:txBody>
          <a:bodyPr/>
          <a:lstStyle/>
          <a:p>
            <a:pPr eaLnBrk="1" hangingPunct="1"/>
            <a:r>
              <a:rPr sz="4000" smtClean="0"/>
              <a:t>Sorting the Results</a:t>
            </a:r>
            <a:r>
              <a:rPr sz="4000" smtClean="0">
                <a:cs typeface="Arial" charset="0"/>
              </a:rPr>
              <a:t>—</a:t>
            </a:r>
            <a:r>
              <a:rPr sz="4000" smtClean="0"/>
              <a:t>ORDER BY </a:t>
            </a:r>
          </a:p>
        </p:txBody>
      </p:sp>
      <p:sp>
        <p:nvSpPr>
          <p:cNvPr id="51204" name="Rectangle 3"/>
          <p:cNvSpPr>
            <a:spLocks noGrp="1" noChangeArrowheads="1"/>
          </p:cNvSpPr>
          <p:nvPr>
            <p:ph type="body" idx="1"/>
          </p:nvPr>
        </p:nvSpPr>
        <p:spPr>
          <a:xfrm>
            <a:off x="457200" y="1600200"/>
            <a:ext cx="8229600" cy="1828800"/>
          </a:xfrm>
        </p:spPr>
        <p:txBody>
          <a:bodyPr/>
          <a:lstStyle/>
          <a:p>
            <a:pPr eaLnBrk="1" hangingPunct="1">
              <a:buFontTx/>
              <a:buNone/>
            </a:pPr>
            <a:r>
              <a:rPr lang="en-US" b="1" smtClean="0">
                <a:solidFill>
                  <a:srgbClr val="00B0F0"/>
                </a:solidFill>
                <a:latin typeface="Courier New" pitchFamily="49" charset="0"/>
              </a:rPr>
              <a:t>SELECT		*</a:t>
            </a:r>
          </a:p>
          <a:p>
            <a:pPr eaLnBrk="1" hangingPunct="1">
              <a:buFontTx/>
              <a:buNone/>
            </a:pPr>
            <a:r>
              <a:rPr lang="en-US" b="1" smtClean="0">
                <a:solidFill>
                  <a:srgbClr val="00B0F0"/>
                </a:solidFill>
                <a:latin typeface="Courier New" pitchFamily="49" charset="0"/>
              </a:rPr>
              <a:t>FROM		ORDER_ITEM</a:t>
            </a:r>
          </a:p>
          <a:p>
            <a:pPr eaLnBrk="1" hangingPunct="1">
              <a:buFontTx/>
              <a:buNone/>
            </a:pPr>
            <a:r>
              <a:rPr lang="en-US" b="1" smtClean="0">
                <a:solidFill>
                  <a:srgbClr val="00B0F0"/>
                </a:solidFill>
                <a:latin typeface="Courier New" pitchFamily="49" charset="0"/>
              </a:rPr>
              <a:t>ORDER BY	OrderNumber, Price;</a:t>
            </a:r>
            <a:r>
              <a:rPr lang="en-US" smtClean="0">
                <a:solidFill>
                  <a:srgbClr val="00B0F0"/>
                </a:solidFill>
              </a:rPr>
              <a:t> </a:t>
            </a:r>
            <a:endParaRPr lang="en-US" b="1" smtClean="0">
              <a:solidFill>
                <a:srgbClr val="00B0F0"/>
              </a:solidFill>
              <a:latin typeface="Courier New" pitchFamily="49" charset="0"/>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40</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86090" y="3405646"/>
            <a:ext cx="6571819" cy="2786669"/>
          </a:xfrm>
          <a:prstGeom prst="rect">
            <a:avLst/>
          </a:prstGeom>
        </p:spPr>
      </p:pic>
      <p:sp>
        <p:nvSpPr>
          <p:cNvPr id="52227" name="Rectangle 2"/>
          <p:cNvSpPr>
            <a:spLocks noGrp="1" noChangeArrowheads="1"/>
          </p:cNvSpPr>
          <p:nvPr>
            <p:ph type="title"/>
          </p:nvPr>
        </p:nvSpPr>
        <p:spPr/>
        <p:txBody>
          <a:bodyPr/>
          <a:lstStyle/>
          <a:p>
            <a:pPr eaLnBrk="1" hangingPunct="1"/>
            <a:r>
              <a:rPr sz="4000" smtClean="0"/>
              <a:t>Sort Order:</a:t>
            </a:r>
            <a:br>
              <a:rPr sz="4000" smtClean="0"/>
            </a:br>
            <a:r>
              <a:rPr sz="4000" smtClean="0"/>
              <a:t>Ascending and Descending</a:t>
            </a:r>
          </a:p>
        </p:txBody>
      </p:sp>
      <p:sp>
        <p:nvSpPr>
          <p:cNvPr id="52228" name="Rectangle 3"/>
          <p:cNvSpPr>
            <a:spLocks noGrp="1" noChangeArrowheads="1"/>
          </p:cNvSpPr>
          <p:nvPr>
            <p:ph type="body" idx="1"/>
          </p:nvPr>
        </p:nvSpPr>
        <p:spPr>
          <a:xfrm>
            <a:off x="457200" y="1600200"/>
            <a:ext cx="8229600" cy="1752600"/>
          </a:xfrm>
        </p:spPr>
        <p:txBody>
          <a:bodyPr/>
          <a:lstStyle/>
          <a:p>
            <a:pPr eaLnBrk="1" hangingPunct="1">
              <a:lnSpc>
                <a:spcPct val="90000"/>
              </a:lnSpc>
              <a:buFontTx/>
              <a:buNone/>
            </a:pPr>
            <a:r>
              <a:rPr lang="en-US" sz="2800" b="1" smtClean="0">
                <a:solidFill>
                  <a:srgbClr val="00B0F0"/>
                </a:solidFill>
                <a:latin typeface="Courier New" pitchFamily="49" charset="0"/>
              </a:rPr>
              <a:t>SELECT	*</a:t>
            </a:r>
          </a:p>
          <a:p>
            <a:pPr eaLnBrk="1" hangingPunct="1">
              <a:lnSpc>
                <a:spcPct val="90000"/>
              </a:lnSpc>
              <a:buFontTx/>
              <a:buNone/>
            </a:pPr>
            <a:r>
              <a:rPr lang="en-US" sz="2800" b="1" smtClean="0">
                <a:solidFill>
                  <a:srgbClr val="00B0F0"/>
                </a:solidFill>
                <a:latin typeface="Courier New" pitchFamily="49" charset="0"/>
              </a:rPr>
              <a:t>FROM		ORDER_ITEM</a:t>
            </a:r>
          </a:p>
          <a:p>
            <a:pPr eaLnBrk="1" hangingPunct="1">
              <a:lnSpc>
                <a:spcPct val="90000"/>
              </a:lnSpc>
              <a:buFontTx/>
              <a:buNone/>
            </a:pPr>
            <a:r>
              <a:rPr lang="en-US" sz="2800" b="1" smtClean="0">
                <a:solidFill>
                  <a:srgbClr val="00B0F0"/>
                </a:solidFill>
                <a:latin typeface="Courier New" pitchFamily="49" charset="0"/>
              </a:rPr>
              <a:t>ORDER BY	Price DESC, OrderNumber ASC;</a:t>
            </a:r>
          </a:p>
          <a:p>
            <a:pPr eaLnBrk="1" hangingPunct="1">
              <a:lnSpc>
                <a:spcPct val="90000"/>
              </a:lnSpc>
              <a:buFontTx/>
              <a:buNone/>
            </a:pPr>
            <a:r>
              <a:rPr lang="en-US" sz="2000" smtClean="0"/>
              <a:t>NOTE: The default sort order is ASC</a:t>
            </a:r>
            <a:r>
              <a:rPr lang="en-US" sz="2000" smtClean="0">
                <a:cs typeface="Arial" charset="0"/>
              </a:rPr>
              <a:t>—</a:t>
            </a:r>
            <a:r>
              <a:rPr lang="en-US" sz="2000" smtClean="0"/>
              <a:t>does not have to be specified.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41</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6286" y="3901650"/>
            <a:ext cx="7171428" cy="1104762"/>
          </a:xfrm>
          <a:prstGeom prst="rect">
            <a:avLst/>
          </a:prstGeom>
        </p:spPr>
      </p:pic>
      <p:sp>
        <p:nvSpPr>
          <p:cNvPr id="53251" name="Rectangle 2"/>
          <p:cNvSpPr>
            <a:spLocks noGrp="1" noChangeArrowheads="1"/>
          </p:cNvSpPr>
          <p:nvPr>
            <p:ph type="title"/>
          </p:nvPr>
        </p:nvSpPr>
        <p:spPr/>
        <p:txBody>
          <a:bodyPr/>
          <a:lstStyle/>
          <a:p>
            <a:pPr eaLnBrk="1" hangingPunct="1"/>
            <a:r>
              <a:rPr sz="4000" b="1" smtClean="0"/>
              <a:t>WHERE Clause Options</a:t>
            </a:r>
            <a:r>
              <a:rPr sz="4000" b="1" smtClean="0">
                <a:cs typeface="Arial" charset="0"/>
              </a:rPr>
              <a:t>—</a:t>
            </a:r>
            <a:r>
              <a:rPr sz="4000" b="1" smtClean="0"/>
              <a:t>AND</a:t>
            </a:r>
          </a:p>
        </p:txBody>
      </p:sp>
      <p:sp>
        <p:nvSpPr>
          <p:cNvPr id="53252" name="Rectangle 3"/>
          <p:cNvSpPr>
            <a:spLocks noGrp="1" noChangeArrowheads="1"/>
          </p:cNvSpPr>
          <p:nvPr>
            <p:ph type="body" idx="1"/>
          </p:nvPr>
        </p:nvSpPr>
        <p:spPr>
          <a:xfrm>
            <a:off x="457200" y="1600200"/>
            <a:ext cx="8229600" cy="2133600"/>
          </a:xfrm>
        </p:spPr>
        <p:txBody>
          <a:bodyPr/>
          <a:lstStyle/>
          <a:p>
            <a:pPr eaLnBrk="1" hangingPunct="1">
              <a:buFontTx/>
              <a:buNone/>
            </a:pPr>
            <a:r>
              <a:rPr lang="en-US" sz="2800" b="1" smtClean="0">
                <a:solidFill>
                  <a:srgbClr val="00B0F0"/>
                </a:solidFill>
                <a:latin typeface="Courier New" pitchFamily="49" charset="0"/>
              </a:rPr>
              <a:t>SELECT	*</a:t>
            </a:r>
          </a:p>
          <a:p>
            <a:pPr eaLnBrk="1" hangingPunct="1">
              <a:buFontTx/>
              <a:buNone/>
            </a:pPr>
            <a:r>
              <a:rPr lang="en-US" sz="2800" b="1" smtClean="0">
                <a:solidFill>
                  <a:srgbClr val="00B0F0"/>
                </a:solidFill>
                <a:latin typeface="Courier New" pitchFamily="49" charset="0"/>
              </a:rPr>
              <a:t>FROM		SKU_DATA</a:t>
            </a:r>
          </a:p>
          <a:p>
            <a:pPr eaLnBrk="1" hangingPunct="1">
              <a:buFontTx/>
              <a:buNone/>
            </a:pPr>
            <a:r>
              <a:rPr lang="en-US" sz="2800" b="1" smtClean="0">
                <a:solidFill>
                  <a:srgbClr val="00B0F0"/>
                </a:solidFill>
                <a:latin typeface="Courier New" pitchFamily="49" charset="0"/>
              </a:rPr>
              <a:t>WHERE	Department = 'Water Sports'</a:t>
            </a:r>
          </a:p>
          <a:p>
            <a:pPr eaLnBrk="1" hangingPunct="1">
              <a:buFontTx/>
              <a:buNone/>
            </a:pPr>
            <a:r>
              <a:rPr lang="en-US" sz="2800" b="1" smtClean="0">
                <a:solidFill>
                  <a:srgbClr val="00B0F0"/>
                </a:solidFill>
                <a:latin typeface="Courier New" pitchFamily="49" charset="0"/>
              </a:rPr>
              <a:t>	AND	Buyer = 'Nancy Meyers';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42</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02152" y="3840162"/>
            <a:ext cx="7047619" cy="1828571"/>
          </a:xfrm>
          <a:prstGeom prst="rect">
            <a:avLst/>
          </a:prstGeom>
        </p:spPr>
      </p:pic>
      <p:sp>
        <p:nvSpPr>
          <p:cNvPr id="54275" name="Rectangle 2"/>
          <p:cNvSpPr>
            <a:spLocks noGrp="1" noChangeArrowheads="1"/>
          </p:cNvSpPr>
          <p:nvPr>
            <p:ph type="title"/>
          </p:nvPr>
        </p:nvSpPr>
        <p:spPr/>
        <p:txBody>
          <a:bodyPr/>
          <a:lstStyle/>
          <a:p>
            <a:pPr eaLnBrk="1" hangingPunct="1"/>
            <a:r>
              <a:rPr b="1" smtClean="0"/>
              <a:t>WHERE Clause Options</a:t>
            </a:r>
            <a:r>
              <a:rPr b="1" smtClean="0">
                <a:cs typeface="Arial" charset="0"/>
              </a:rPr>
              <a:t>—</a:t>
            </a:r>
            <a:r>
              <a:rPr b="1" smtClean="0"/>
              <a:t>OR</a:t>
            </a:r>
          </a:p>
        </p:txBody>
      </p:sp>
      <p:sp>
        <p:nvSpPr>
          <p:cNvPr id="54276" name="Rectangle 3"/>
          <p:cNvSpPr>
            <a:spLocks noGrp="1" noChangeArrowheads="1"/>
          </p:cNvSpPr>
          <p:nvPr>
            <p:ph type="body" idx="1"/>
          </p:nvPr>
        </p:nvSpPr>
        <p:spPr>
          <a:xfrm>
            <a:off x="457200" y="1600200"/>
            <a:ext cx="8229600" cy="2057400"/>
          </a:xfrm>
        </p:spPr>
        <p:txBody>
          <a:bodyPr/>
          <a:lstStyle/>
          <a:p>
            <a:pPr eaLnBrk="1" hangingPunct="1">
              <a:buFontTx/>
              <a:buNone/>
            </a:pPr>
            <a:r>
              <a:rPr lang="en-US" sz="2800" b="1" smtClean="0">
                <a:solidFill>
                  <a:srgbClr val="00B0F0"/>
                </a:solidFill>
                <a:latin typeface="Courier New" pitchFamily="49" charset="0"/>
              </a:rPr>
              <a:t>SELECT	*</a:t>
            </a:r>
          </a:p>
          <a:p>
            <a:pPr eaLnBrk="1" hangingPunct="1">
              <a:buFontTx/>
              <a:buNone/>
            </a:pPr>
            <a:r>
              <a:rPr lang="en-US" sz="2800" b="1" smtClean="0">
                <a:solidFill>
                  <a:srgbClr val="00B0F0"/>
                </a:solidFill>
                <a:latin typeface="Courier New" pitchFamily="49" charset="0"/>
              </a:rPr>
              <a:t>FROM		SKU_DATA</a:t>
            </a:r>
          </a:p>
          <a:p>
            <a:pPr eaLnBrk="1" hangingPunct="1">
              <a:buFontTx/>
              <a:buNone/>
            </a:pPr>
            <a:r>
              <a:rPr lang="en-US" sz="2800" b="1" smtClean="0">
                <a:solidFill>
                  <a:srgbClr val="00B0F0"/>
                </a:solidFill>
                <a:latin typeface="Courier New" pitchFamily="49" charset="0"/>
              </a:rPr>
              <a:t>WHERE	Department = 'Camping'</a:t>
            </a:r>
          </a:p>
          <a:p>
            <a:pPr eaLnBrk="1" hangingPunct="1">
              <a:buFontTx/>
              <a:buNone/>
            </a:pPr>
            <a:r>
              <a:rPr lang="en-US" sz="2800" b="1" smtClean="0">
                <a:solidFill>
                  <a:srgbClr val="00B0F0"/>
                </a:solidFill>
                <a:latin typeface="Courier New" pitchFamily="49" charset="0"/>
              </a:rPr>
              <a:t>	 OR	Department = 'Climbing';</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43</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8457" y="3657600"/>
            <a:ext cx="7067086" cy="2437239"/>
          </a:xfrm>
          <a:prstGeom prst="rect">
            <a:avLst/>
          </a:prstGeom>
        </p:spPr>
      </p:pic>
      <p:sp>
        <p:nvSpPr>
          <p:cNvPr id="55299" name="Rectangle 2"/>
          <p:cNvSpPr>
            <a:spLocks noGrp="1" noChangeArrowheads="1"/>
          </p:cNvSpPr>
          <p:nvPr>
            <p:ph type="title"/>
          </p:nvPr>
        </p:nvSpPr>
        <p:spPr/>
        <p:txBody>
          <a:bodyPr/>
          <a:lstStyle/>
          <a:p>
            <a:pPr eaLnBrk="1" hangingPunct="1"/>
            <a:r>
              <a:rPr b="1" smtClean="0"/>
              <a:t>WHERE Clause Options</a:t>
            </a:r>
            <a:r>
              <a:rPr b="1" smtClean="0">
                <a:cs typeface="Arial" charset="0"/>
              </a:rPr>
              <a:t>—</a:t>
            </a:r>
            <a:r>
              <a:rPr b="1" smtClean="0"/>
              <a:t>IN</a:t>
            </a:r>
          </a:p>
        </p:txBody>
      </p:sp>
      <p:sp>
        <p:nvSpPr>
          <p:cNvPr id="55300" name="Rectangle 3"/>
          <p:cNvSpPr>
            <a:spLocks noGrp="1" noChangeArrowheads="1"/>
          </p:cNvSpPr>
          <p:nvPr>
            <p:ph type="body" idx="1"/>
          </p:nvPr>
        </p:nvSpPr>
        <p:spPr>
          <a:xfrm>
            <a:off x="457200" y="1600200"/>
            <a:ext cx="8229600" cy="2057400"/>
          </a:xfrm>
        </p:spPr>
        <p:txBody>
          <a:bodyPr/>
          <a:lstStyle/>
          <a:p>
            <a:pPr eaLnBrk="1" hangingPunct="1">
              <a:buFontTx/>
              <a:buNone/>
            </a:pPr>
            <a:r>
              <a:rPr lang="en-US" sz="2800" b="1" smtClean="0">
                <a:solidFill>
                  <a:srgbClr val="00B0F0"/>
                </a:solidFill>
                <a:latin typeface="Courier New" pitchFamily="49" charset="0"/>
              </a:rPr>
              <a:t>SELECT	*</a:t>
            </a:r>
          </a:p>
          <a:p>
            <a:pPr eaLnBrk="1" hangingPunct="1">
              <a:buFontTx/>
              <a:buNone/>
            </a:pPr>
            <a:r>
              <a:rPr lang="en-US" sz="2800" b="1" smtClean="0">
                <a:solidFill>
                  <a:srgbClr val="00B0F0"/>
                </a:solidFill>
                <a:latin typeface="Courier New" pitchFamily="49" charset="0"/>
              </a:rPr>
              <a:t>FROM		SKU_DATA</a:t>
            </a:r>
          </a:p>
          <a:p>
            <a:pPr eaLnBrk="1" hangingPunct="1">
              <a:buFontTx/>
              <a:buNone/>
            </a:pPr>
            <a:r>
              <a:rPr lang="en-US" sz="2800" b="1" smtClean="0">
                <a:solidFill>
                  <a:srgbClr val="00B0F0"/>
                </a:solidFill>
                <a:latin typeface="Courier New" pitchFamily="49" charset="0"/>
              </a:rPr>
              <a:t>WHERE	Buyer IN ('Nancy Meyers',</a:t>
            </a:r>
          </a:p>
          <a:p>
            <a:pPr eaLnBrk="1" hangingPunct="1">
              <a:buFontTx/>
              <a:buNone/>
            </a:pPr>
            <a:r>
              <a:rPr lang="en-US" sz="2800" b="1" smtClean="0">
                <a:solidFill>
                  <a:srgbClr val="00B0F0"/>
                </a:solidFill>
                <a:latin typeface="Courier New" pitchFamily="49" charset="0"/>
              </a:rPr>
              <a:t>			'Cindy Lo', 'Jerry Martin');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44</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57714" y="3867288"/>
            <a:ext cx="7428571" cy="1104762"/>
          </a:xfrm>
          <a:prstGeom prst="rect">
            <a:avLst/>
          </a:prstGeom>
        </p:spPr>
      </p:pic>
      <p:sp>
        <p:nvSpPr>
          <p:cNvPr id="56323" name="Rectangle 2"/>
          <p:cNvSpPr>
            <a:spLocks noGrp="1" noChangeArrowheads="1"/>
          </p:cNvSpPr>
          <p:nvPr>
            <p:ph type="title"/>
          </p:nvPr>
        </p:nvSpPr>
        <p:spPr/>
        <p:txBody>
          <a:bodyPr/>
          <a:lstStyle/>
          <a:p>
            <a:pPr eaLnBrk="1" hangingPunct="1"/>
            <a:r>
              <a:rPr sz="4000" b="1" smtClean="0"/>
              <a:t>WHERE Clause Options</a:t>
            </a:r>
            <a:r>
              <a:rPr sz="4000" b="1" smtClean="0">
                <a:cs typeface="Arial" charset="0"/>
              </a:rPr>
              <a:t>—</a:t>
            </a:r>
            <a:r>
              <a:rPr sz="4000" b="1" smtClean="0"/>
              <a:t>NOT IN</a:t>
            </a:r>
          </a:p>
        </p:txBody>
      </p:sp>
      <p:sp>
        <p:nvSpPr>
          <p:cNvPr id="56324" name="Rectangle 3"/>
          <p:cNvSpPr>
            <a:spLocks noGrp="1" noChangeArrowheads="1"/>
          </p:cNvSpPr>
          <p:nvPr>
            <p:ph type="body" idx="1"/>
          </p:nvPr>
        </p:nvSpPr>
        <p:spPr>
          <a:xfrm>
            <a:off x="457200" y="1600200"/>
            <a:ext cx="8229600" cy="2209800"/>
          </a:xfrm>
        </p:spPr>
        <p:txBody>
          <a:bodyPr/>
          <a:lstStyle/>
          <a:p>
            <a:pPr eaLnBrk="1" hangingPunct="1">
              <a:buFontTx/>
              <a:buNone/>
            </a:pPr>
            <a:r>
              <a:rPr lang="en-US" sz="2800" b="1" smtClean="0">
                <a:solidFill>
                  <a:srgbClr val="00B0F0"/>
                </a:solidFill>
                <a:latin typeface="Courier New" pitchFamily="49" charset="0"/>
              </a:rPr>
              <a:t>SELECT	*</a:t>
            </a:r>
          </a:p>
          <a:p>
            <a:pPr eaLnBrk="1" hangingPunct="1">
              <a:buFontTx/>
              <a:buNone/>
            </a:pPr>
            <a:r>
              <a:rPr lang="en-US" sz="2800" b="1" smtClean="0">
                <a:solidFill>
                  <a:srgbClr val="00B0F0"/>
                </a:solidFill>
                <a:latin typeface="Courier New" pitchFamily="49" charset="0"/>
              </a:rPr>
              <a:t>FROM		SKU_DATA</a:t>
            </a:r>
          </a:p>
          <a:p>
            <a:pPr eaLnBrk="1" hangingPunct="1">
              <a:buFontTx/>
              <a:buNone/>
            </a:pPr>
            <a:r>
              <a:rPr lang="en-US" sz="2800" b="1" smtClean="0">
                <a:solidFill>
                  <a:srgbClr val="00B0F0"/>
                </a:solidFill>
                <a:latin typeface="Courier New" pitchFamily="49" charset="0"/>
              </a:rPr>
              <a:t>WHERE	Buyer NOT IN ('Nancy Meyers',</a:t>
            </a:r>
          </a:p>
          <a:p>
            <a:pPr eaLnBrk="1" hangingPunct="1">
              <a:buFontTx/>
              <a:buNone/>
            </a:pPr>
            <a:r>
              <a:rPr lang="en-US" sz="2800" b="1" smtClean="0">
                <a:solidFill>
                  <a:srgbClr val="00B0F0"/>
                </a:solidFill>
                <a:latin typeface="Courier New" pitchFamily="49" charset="0"/>
              </a:rPr>
              <a:t>			'Cindy Lo', 'Jerry Martin');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45</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7400" y="3840162"/>
            <a:ext cx="6895238" cy="1838095"/>
          </a:xfrm>
          <a:prstGeom prst="rect">
            <a:avLst/>
          </a:prstGeom>
        </p:spPr>
      </p:pic>
      <p:sp>
        <p:nvSpPr>
          <p:cNvPr id="57347" name="Rectangle 2"/>
          <p:cNvSpPr>
            <a:spLocks noGrp="1" noChangeArrowheads="1"/>
          </p:cNvSpPr>
          <p:nvPr>
            <p:ph type="title"/>
          </p:nvPr>
        </p:nvSpPr>
        <p:spPr/>
        <p:txBody>
          <a:bodyPr/>
          <a:lstStyle/>
          <a:p>
            <a:pPr eaLnBrk="1" hangingPunct="1"/>
            <a:r>
              <a:rPr sz="4000" b="1" smtClean="0"/>
              <a:t>WHERE Clause Options</a:t>
            </a:r>
            <a:r>
              <a:rPr sz="4000" b="1" smtClean="0">
                <a:cs typeface="Arial" charset="0"/>
              </a:rPr>
              <a:t>—</a:t>
            </a:r>
            <a:r>
              <a:rPr sz="4000" b="1" smtClean="0"/>
              <a:t>Ranges with BETWEEN</a:t>
            </a:r>
          </a:p>
        </p:txBody>
      </p:sp>
      <p:sp>
        <p:nvSpPr>
          <p:cNvPr id="57348" name="Rectangle 3"/>
          <p:cNvSpPr>
            <a:spLocks noGrp="1" noChangeArrowheads="1"/>
          </p:cNvSpPr>
          <p:nvPr>
            <p:ph type="body" idx="1"/>
          </p:nvPr>
        </p:nvSpPr>
        <p:spPr>
          <a:xfrm>
            <a:off x="457200" y="1600200"/>
            <a:ext cx="8229600" cy="2057400"/>
          </a:xfrm>
        </p:spPr>
        <p:txBody>
          <a:bodyPr/>
          <a:lstStyle/>
          <a:p>
            <a:pPr eaLnBrk="1" hangingPunct="1">
              <a:buFontTx/>
              <a:buNone/>
            </a:pPr>
            <a:r>
              <a:rPr lang="en-US" sz="2800" b="1" smtClean="0">
                <a:solidFill>
                  <a:srgbClr val="00B0F0"/>
                </a:solidFill>
                <a:latin typeface="Courier New" pitchFamily="49" charset="0"/>
              </a:rPr>
              <a:t>SELECT	*</a:t>
            </a:r>
          </a:p>
          <a:p>
            <a:pPr eaLnBrk="1" hangingPunct="1">
              <a:buFontTx/>
              <a:buNone/>
            </a:pPr>
            <a:r>
              <a:rPr lang="en-US" sz="2800" b="1" smtClean="0">
                <a:solidFill>
                  <a:srgbClr val="00B0F0"/>
                </a:solidFill>
                <a:latin typeface="Courier New" pitchFamily="49" charset="0"/>
              </a:rPr>
              <a:t>FROM		ORDER_ITEM</a:t>
            </a:r>
          </a:p>
          <a:p>
            <a:pPr eaLnBrk="1" hangingPunct="1">
              <a:buFontTx/>
              <a:buNone/>
            </a:pPr>
            <a:r>
              <a:rPr lang="en-US" sz="2800" b="1" smtClean="0">
                <a:solidFill>
                  <a:srgbClr val="00B0F0"/>
                </a:solidFill>
                <a:latin typeface="Courier New" pitchFamily="49" charset="0"/>
              </a:rPr>
              <a:t>WHERE	ExtendedPrice</a:t>
            </a:r>
          </a:p>
          <a:p>
            <a:pPr eaLnBrk="1" hangingPunct="1">
              <a:buFontTx/>
              <a:buNone/>
            </a:pPr>
            <a:r>
              <a:rPr lang="en-US" sz="2800" b="1" smtClean="0">
                <a:solidFill>
                  <a:srgbClr val="00B0F0"/>
                </a:solidFill>
                <a:latin typeface="Courier New" pitchFamily="49" charset="0"/>
              </a:rPr>
              <a:t>			BETWEEN 100 AND 200;</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46</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24381" y="3840162"/>
            <a:ext cx="6895238" cy="1838095"/>
          </a:xfrm>
          <a:prstGeom prst="rect">
            <a:avLst/>
          </a:prstGeom>
        </p:spPr>
      </p:pic>
      <p:sp>
        <p:nvSpPr>
          <p:cNvPr id="58371" name="Rectangle 2"/>
          <p:cNvSpPr>
            <a:spLocks noGrp="1" noChangeArrowheads="1"/>
          </p:cNvSpPr>
          <p:nvPr>
            <p:ph type="title"/>
          </p:nvPr>
        </p:nvSpPr>
        <p:spPr/>
        <p:txBody>
          <a:bodyPr/>
          <a:lstStyle/>
          <a:p>
            <a:pPr eaLnBrk="1" hangingPunct="1"/>
            <a:r>
              <a:rPr sz="4000" b="1" smtClean="0"/>
              <a:t>WHERE Clause Options</a:t>
            </a:r>
            <a:r>
              <a:rPr sz="4000" b="1" smtClean="0">
                <a:cs typeface="Arial" charset="0"/>
              </a:rPr>
              <a:t>—</a:t>
            </a:r>
            <a:r>
              <a:rPr sz="4000" b="1" smtClean="0"/>
              <a:t>Ranges with Math Symbols</a:t>
            </a:r>
          </a:p>
        </p:txBody>
      </p:sp>
      <p:sp>
        <p:nvSpPr>
          <p:cNvPr id="58372" name="Rectangle 3"/>
          <p:cNvSpPr>
            <a:spLocks noGrp="1" noChangeArrowheads="1"/>
          </p:cNvSpPr>
          <p:nvPr>
            <p:ph type="body" idx="1"/>
          </p:nvPr>
        </p:nvSpPr>
        <p:spPr>
          <a:xfrm>
            <a:off x="457200" y="1600200"/>
            <a:ext cx="8229600" cy="2057400"/>
          </a:xfrm>
        </p:spPr>
        <p:txBody>
          <a:bodyPr/>
          <a:lstStyle/>
          <a:p>
            <a:pPr eaLnBrk="1" hangingPunct="1">
              <a:buFontTx/>
              <a:buNone/>
            </a:pPr>
            <a:r>
              <a:rPr lang="en-US" sz="2800" b="1" smtClean="0">
                <a:solidFill>
                  <a:srgbClr val="00B0F0"/>
                </a:solidFill>
                <a:latin typeface="Courier New" pitchFamily="49" charset="0"/>
              </a:rPr>
              <a:t>SELECT	*</a:t>
            </a:r>
          </a:p>
          <a:p>
            <a:pPr eaLnBrk="1" hangingPunct="1">
              <a:buFontTx/>
              <a:buNone/>
            </a:pPr>
            <a:r>
              <a:rPr lang="en-US" sz="2800" b="1" smtClean="0">
                <a:solidFill>
                  <a:srgbClr val="00B0F0"/>
                </a:solidFill>
                <a:latin typeface="Courier New" pitchFamily="49" charset="0"/>
              </a:rPr>
              <a:t>FROM		ORDER_ITEM</a:t>
            </a:r>
          </a:p>
          <a:p>
            <a:pPr eaLnBrk="1" hangingPunct="1">
              <a:buFontTx/>
              <a:buNone/>
            </a:pPr>
            <a:r>
              <a:rPr lang="en-US" sz="2800" b="1" smtClean="0">
                <a:solidFill>
                  <a:srgbClr val="00B0F0"/>
                </a:solidFill>
                <a:latin typeface="Courier New" pitchFamily="49" charset="0"/>
              </a:rPr>
              <a:t>WHERE	ExtendedPrice &gt;= 100</a:t>
            </a:r>
          </a:p>
          <a:p>
            <a:pPr eaLnBrk="1" hangingPunct="1">
              <a:buFontTx/>
              <a:buNone/>
            </a:pPr>
            <a:r>
              <a:rPr lang="en-US" sz="2800" b="1" smtClean="0">
                <a:solidFill>
                  <a:srgbClr val="00B0F0"/>
                </a:solidFill>
                <a:latin typeface="Courier New" pitchFamily="49" charset="0"/>
              </a:rPr>
              <a:t>	AND 	ExtendedPrice &lt;= 200;</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47</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sz="4000" b="1" smtClean="0"/>
              <a:t>WHERE Clause Options</a:t>
            </a:r>
            <a:r>
              <a:rPr sz="4000" b="1" smtClean="0">
                <a:cs typeface="Arial" charset="0"/>
              </a:rPr>
              <a:t>—</a:t>
            </a:r>
            <a:r>
              <a:rPr sz="4000" b="1" smtClean="0"/>
              <a:t/>
            </a:r>
            <a:br>
              <a:rPr sz="4000" b="1" smtClean="0"/>
            </a:br>
            <a:r>
              <a:rPr sz="4000" b="1" smtClean="0"/>
              <a:t>LIKE and Wildcards I</a:t>
            </a:r>
          </a:p>
        </p:txBody>
      </p:sp>
      <p:sp>
        <p:nvSpPr>
          <p:cNvPr id="59395" name="Rectangle 3"/>
          <p:cNvSpPr>
            <a:spLocks noGrp="1" noChangeArrowheads="1"/>
          </p:cNvSpPr>
          <p:nvPr>
            <p:ph type="body" idx="1"/>
          </p:nvPr>
        </p:nvSpPr>
        <p:spPr/>
        <p:txBody>
          <a:bodyPr/>
          <a:lstStyle/>
          <a:p>
            <a:pPr eaLnBrk="1" hangingPunct="1"/>
            <a:r>
              <a:rPr lang="en-US" smtClean="0"/>
              <a:t>The SQL keyword LIKE can be combined with wildcard symbols:</a:t>
            </a:r>
          </a:p>
          <a:p>
            <a:pPr lvl="1" eaLnBrk="1" hangingPunct="1"/>
            <a:r>
              <a:rPr lang="en-US" smtClean="0"/>
              <a:t>SQL 92 Standard (SQL Server, MySQL, etc.):</a:t>
            </a:r>
          </a:p>
          <a:p>
            <a:pPr lvl="2" eaLnBrk="1" hangingPunct="1"/>
            <a:r>
              <a:rPr lang="en-US" smtClean="0"/>
              <a:t>_    =   exactly one character</a:t>
            </a:r>
          </a:p>
          <a:p>
            <a:pPr lvl="2" eaLnBrk="1" hangingPunct="1"/>
            <a:r>
              <a:rPr lang="en-US" smtClean="0"/>
              <a:t> %  =   any set of one or more characters</a:t>
            </a:r>
          </a:p>
          <a:p>
            <a:pPr lvl="1" eaLnBrk="1" hangingPunct="1"/>
            <a:r>
              <a:rPr lang="en-US" smtClean="0"/>
              <a:t>Microsoft Access (based on MS DOS)</a:t>
            </a:r>
          </a:p>
          <a:p>
            <a:pPr lvl="2" eaLnBrk="1" hangingPunct="1"/>
            <a:r>
              <a:rPr lang="en-US" smtClean="0"/>
              <a:t>?    =   exactly one character</a:t>
            </a:r>
          </a:p>
          <a:p>
            <a:pPr lvl="2" eaLnBrk="1" hangingPunct="1"/>
            <a:r>
              <a:rPr lang="en-US" smtClean="0"/>
              <a:t>*     =   any set of one or more characters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48</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57714" y="3838782"/>
            <a:ext cx="7428571" cy="1104762"/>
          </a:xfrm>
          <a:prstGeom prst="rect">
            <a:avLst/>
          </a:prstGeom>
        </p:spPr>
      </p:pic>
      <p:sp>
        <p:nvSpPr>
          <p:cNvPr id="60419" name="Rectangle 2"/>
          <p:cNvSpPr>
            <a:spLocks noGrp="1" noChangeArrowheads="1"/>
          </p:cNvSpPr>
          <p:nvPr>
            <p:ph type="title"/>
          </p:nvPr>
        </p:nvSpPr>
        <p:spPr/>
        <p:txBody>
          <a:bodyPr/>
          <a:lstStyle/>
          <a:p>
            <a:pPr eaLnBrk="1" hangingPunct="1"/>
            <a:r>
              <a:rPr sz="4000" b="1" smtClean="0"/>
              <a:t>WHERE Clause Options</a:t>
            </a:r>
            <a:r>
              <a:rPr sz="4000" b="1" smtClean="0">
                <a:cs typeface="Arial" charset="0"/>
              </a:rPr>
              <a:t>—</a:t>
            </a:r>
            <a:r>
              <a:rPr sz="4000" b="1" smtClean="0"/>
              <a:t/>
            </a:r>
            <a:br>
              <a:rPr sz="4000" b="1" smtClean="0"/>
            </a:br>
            <a:r>
              <a:rPr sz="4000" b="1" smtClean="0"/>
              <a:t>LIKE and Wildcards II</a:t>
            </a:r>
          </a:p>
        </p:txBody>
      </p:sp>
      <p:sp>
        <p:nvSpPr>
          <p:cNvPr id="60420" name="Rectangle 3"/>
          <p:cNvSpPr>
            <a:spLocks noGrp="1" noChangeArrowheads="1"/>
          </p:cNvSpPr>
          <p:nvPr>
            <p:ph type="body" idx="1"/>
          </p:nvPr>
        </p:nvSpPr>
        <p:spPr>
          <a:xfrm>
            <a:off x="457200" y="1600200"/>
            <a:ext cx="8229600" cy="1828800"/>
          </a:xfrm>
        </p:spPr>
        <p:txBody>
          <a:bodyPr/>
          <a:lstStyle/>
          <a:p>
            <a:pPr eaLnBrk="1" hangingPunct="1">
              <a:buFontTx/>
              <a:buNone/>
            </a:pPr>
            <a:r>
              <a:rPr lang="en-US" b="1" smtClean="0">
                <a:solidFill>
                  <a:srgbClr val="00B0F0"/>
                </a:solidFill>
                <a:latin typeface="Courier New" pitchFamily="49" charset="0"/>
              </a:rPr>
              <a:t>SELECT	*</a:t>
            </a:r>
          </a:p>
          <a:p>
            <a:pPr eaLnBrk="1" hangingPunct="1">
              <a:buFontTx/>
              <a:buNone/>
            </a:pPr>
            <a:r>
              <a:rPr lang="en-US" b="1" smtClean="0">
                <a:solidFill>
                  <a:srgbClr val="00B0F0"/>
                </a:solidFill>
                <a:latin typeface="Courier New" pitchFamily="49" charset="0"/>
              </a:rPr>
              <a:t>FROM	SKU_DATA</a:t>
            </a:r>
          </a:p>
          <a:p>
            <a:pPr eaLnBrk="1" hangingPunct="1">
              <a:buFontTx/>
              <a:buNone/>
            </a:pPr>
            <a:r>
              <a:rPr lang="en-US" b="1" smtClean="0">
                <a:solidFill>
                  <a:srgbClr val="00B0F0"/>
                </a:solidFill>
                <a:latin typeface="Courier New" pitchFamily="49" charset="0"/>
              </a:rPr>
              <a:t>WHERE	Buyer LIKE 'Pete%';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49</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sz="4000" smtClean="0"/>
              <a:t>Business Intelligence (BI) Systems</a:t>
            </a:r>
          </a:p>
        </p:txBody>
      </p:sp>
      <p:sp>
        <p:nvSpPr>
          <p:cNvPr id="17411" name="Rectangle 3"/>
          <p:cNvSpPr>
            <a:spLocks noGrp="1" noChangeArrowheads="1"/>
          </p:cNvSpPr>
          <p:nvPr>
            <p:ph type="body" idx="1"/>
          </p:nvPr>
        </p:nvSpPr>
        <p:spPr/>
        <p:txBody>
          <a:bodyPr/>
          <a:lstStyle/>
          <a:p>
            <a:pPr eaLnBrk="1" hangingPunct="1">
              <a:buClr>
                <a:schemeClr val="tx1"/>
              </a:buClr>
            </a:pPr>
            <a:r>
              <a:rPr lang="en-US" b="1" smtClean="0">
                <a:solidFill>
                  <a:srgbClr val="00B0F0"/>
                </a:solidFill>
              </a:rPr>
              <a:t>Business intelligence (BI)</a:t>
            </a:r>
            <a:r>
              <a:rPr lang="en-US" smtClean="0">
                <a:solidFill>
                  <a:srgbClr val="00B0F0"/>
                </a:solidFill>
              </a:rPr>
              <a:t> </a:t>
            </a:r>
            <a:r>
              <a:rPr lang="en-US" smtClean="0"/>
              <a:t>systems are information systems that assist managers and other professionals:</a:t>
            </a:r>
          </a:p>
          <a:p>
            <a:pPr lvl="1" eaLnBrk="1" hangingPunct="1"/>
            <a:r>
              <a:rPr lang="en-US" smtClean="0"/>
              <a:t>Assessment</a:t>
            </a:r>
          </a:p>
          <a:p>
            <a:pPr lvl="1" eaLnBrk="1" hangingPunct="1"/>
            <a:r>
              <a:rPr lang="en-US" smtClean="0"/>
              <a:t>Analysis</a:t>
            </a:r>
          </a:p>
          <a:p>
            <a:pPr lvl="1" eaLnBrk="1" hangingPunct="1"/>
            <a:r>
              <a:rPr lang="en-US" smtClean="0"/>
              <a:t>Planning</a:t>
            </a:r>
          </a:p>
          <a:p>
            <a:pPr lvl="1" eaLnBrk="1" hangingPunct="1"/>
            <a:r>
              <a:rPr lang="en-US" smtClean="0"/>
              <a:t>Control</a:t>
            </a:r>
            <a:endParaRPr lang="en-US" b="1" smtClean="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0095" y="3681482"/>
            <a:ext cx="6723809" cy="1104762"/>
          </a:xfrm>
          <a:prstGeom prst="rect">
            <a:avLst/>
          </a:prstGeom>
        </p:spPr>
      </p:pic>
      <p:sp>
        <p:nvSpPr>
          <p:cNvPr id="61443" name="Rectangle 2"/>
          <p:cNvSpPr>
            <a:spLocks noGrp="1" noChangeArrowheads="1"/>
          </p:cNvSpPr>
          <p:nvPr>
            <p:ph type="title"/>
          </p:nvPr>
        </p:nvSpPr>
        <p:spPr/>
        <p:txBody>
          <a:bodyPr/>
          <a:lstStyle/>
          <a:p>
            <a:pPr eaLnBrk="1" hangingPunct="1"/>
            <a:r>
              <a:rPr sz="4000" b="1" smtClean="0"/>
              <a:t>WHERE Clause Options</a:t>
            </a:r>
            <a:r>
              <a:rPr sz="4000" b="1" smtClean="0">
                <a:cs typeface="Arial" charset="0"/>
              </a:rPr>
              <a:t>—</a:t>
            </a:r>
            <a:r>
              <a:rPr sz="4000" b="1" smtClean="0"/>
              <a:t/>
            </a:r>
            <a:br>
              <a:rPr sz="4000" b="1" smtClean="0"/>
            </a:br>
            <a:r>
              <a:rPr sz="4000" b="1" smtClean="0"/>
              <a:t>LIKE and Wildcards III</a:t>
            </a:r>
          </a:p>
        </p:txBody>
      </p:sp>
      <p:sp>
        <p:nvSpPr>
          <p:cNvPr id="61444" name="Rectangle 3"/>
          <p:cNvSpPr>
            <a:spLocks noGrp="1" noChangeArrowheads="1"/>
          </p:cNvSpPr>
          <p:nvPr>
            <p:ph type="body" idx="1"/>
          </p:nvPr>
        </p:nvSpPr>
        <p:spPr>
          <a:xfrm>
            <a:off x="457200" y="1600200"/>
            <a:ext cx="8229600" cy="1828800"/>
          </a:xfrm>
        </p:spPr>
        <p:txBody>
          <a:bodyPr/>
          <a:lstStyle/>
          <a:p>
            <a:pPr eaLnBrk="1" hangingPunct="1">
              <a:buFontTx/>
              <a:buNone/>
            </a:pPr>
            <a:r>
              <a:rPr lang="en-US" b="1" smtClean="0">
                <a:solidFill>
                  <a:srgbClr val="00B0F0"/>
                </a:solidFill>
                <a:latin typeface="Courier New" pitchFamily="49" charset="0"/>
              </a:rPr>
              <a:t>SELECT	*</a:t>
            </a:r>
          </a:p>
          <a:p>
            <a:pPr eaLnBrk="1" hangingPunct="1">
              <a:buFontTx/>
              <a:buNone/>
            </a:pPr>
            <a:r>
              <a:rPr lang="en-US" b="1" smtClean="0">
                <a:solidFill>
                  <a:srgbClr val="00B0F0"/>
                </a:solidFill>
                <a:latin typeface="Courier New" pitchFamily="49" charset="0"/>
              </a:rPr>
              <a:t>FROM	SKU_DATA</a:t>
            </a:r>
          </a:p>
          <a:p>
            <a:pPr eaLnBrk="1" hangingPunct="1">
              <a:buFontTx/>
              <a:buNone/>
            </a:pPr>
            <a:r>
              <a:rPr lang="en-US" b="1" smtClean="0">
                <a:solidFill>
                  <a:srgbClr val="00B0F0"/>
                </a:solidFill>
                <a:latin typeface="Courier New" pitchFamily="49" charset="0"/>
              </a:rPr>
              <a:t>WHERE	Buyer LIKE '%Tent%';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50</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95809" y="3702646"/>
            <a:ext cx="7552381" cy="1104762"/>
          </a:xfrm>
          <a:prstGeom prst="rect">
            <a:avLst/>
          </a:prstGeom>
        </p:spPr>
      </p:pic>
      <p:sp>
        <p:nvSpPr>
          <p:cNvPr id="62467" name="Rectangle 2"/>
          <p:cNvSpPr>
            <a:spLocks noGrp="1" noChangeArrowheads="1"/>
          </p:cNvSpPr>
          <p:nvPr>
            <p:ph type="title"/>
          </p:nvPr>
        </p:nvSpPr>
        <p:spPr/>
        <p:txBody>
          <a:bodyPr/>
          <a:lstStyle/>
          <a:p>
            <a:pPr eaLnBrk="1" hangingPunct="1"/>
            <a:r>
              <a:rPr sz="4000" b="1" smtClean="0"/>
              <a:t>WHERE Clause Options</a:t>
            </a:r>
            <a:r>
              <a:rPr sz="4000" b="1" smtClean="0">
                <a:cs typeface="Arial" charset="0"/>
              </a:rPr>
              <a:t>—</a:t>
            </a:r>
            <a:r>
              <a:rPr sz="4000" b="1" smtClean="0"/>
              <a:t/>
            </a:r>
            <a:br>
              <a:rPr sz="4000" b="1" smtClean="0"/>
            </a:br>
            <a:r>
              <a:rPr sz="4000" b="1" smtClean="0"/>
              <a:t>LIKE and Wildcards IV</a:t>
            </a:r>
          </a:p>
        </p:txBody>
      </p:sp>
      <p:sp>
        <p:nvSpPr>
          <p:cNvPr id="62468" name="Rectangle 3"/>
          <p:cNvSpPr>
            <a:spLocks noGrp="1" noChangeArrowheads="1"/>
          </p:cNvSpPr>
          <p:nvPr>
            <p:ph type="body" idx="1"/>
          </p:nvPr>
        </p:nvSpPr>
        <p:spPr>
          <a:xfrm>
            <a:off x="457200" y="1600200"/>
            <a:ext cx="8229600" cy="1828800"/>
          </a:xfrm>
        </p:spPr>
        <p:txBody>
          <a:bodyPr/>
          <a:lstStyle/>
          <a:p>
            <a:pPr eaLnBrk="1" hangingPunct="1">
              <a:buFontTx/>
              <a:buNone/>
            </a:pPr>
            <a:r>
              <a:rPr lang="en-US" b="1" smtClean="0">
                <a:solidFill>
                  <a:srgbClr val="00B0F0"/>
                </a:solidFill>
                <a:latin typeface="Courier New" pitchFamily="49" charset="0"/>
              </a:rPr>
              <a:t>SELECT	*</a:t>
            </a:r>
          </a:p>
          <a:p>
            <a:pPr eaLnBrk="1" hangingPunct="1">
              <a:buFontTx/>
              <a:buNone/>
            </a:pPr>
            <a:r>
              <a:rPr lang="en-US" b="1" smtClean="0">
                <a:solidFill>
                  <a:srgbClr val="00B0F0"/>
                </a:solidFill>
                <a:latin typeface="Courier New" pitchFamily="49" charset="0"/>
              </a:rPr>
              <a:t>FROM	SKU_DATA</a:t>
            </a:r>
          </a:p>
          <a:p>
            <a:pPr eaLnBrk="1" hangingPunct="1">
              <a:buFontTx/>
              <a:buNone/>
            </a:pPr>
            <a:r>
              <a:rPr lang="en-US" b="1" smtClean="0">
                <a:solidFill>
                  <a:srgbClr val="00B0F0"/>
                </a:solidFill>
                <a:latin typeface="Courier New" pitchFamily="49" charset="0"/>
              </a:rPr>
              <a:t>WHERE	SKU LIKE '%2__';</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51</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smtClean="0"/>
              <a:t>SQL Built-In Functions I </a:t>
            </a:r>
          </a:p>
        </p:txBody>
      </p:sp>
      <p:sp>
        <p:nvSpPr>
          <p:cNvPr id="63491" name="Rectangle 3"/>
          <p:cNvSpPr>
            <a:spLocks noGrp="1" noChangeArrowheads="1"/>
          </p:cNvSpPr>
          <p:nvPr>
            <p:ph type="body" idx="1"/>
          </p:nvPr>
        </p:nvSpPr>
        <p:spPr/>
        <p:txBody>
          <a:bodyPr/>
          <a:lstStyle/>
          <a:p>
            <a:pPr eaLnBrk="1" hangingPunct="1"/>
            <a:r>
              <a:rPr lang="en-US" smtClean="0"/>
              <a:t>There are five SQL built-in functions:</a:t>
            </a:r>
          </a:p>
          <a:p>
            <a:pPr lvl="1" eaLnBrk="1" hangingPunct="1"/>
            <a:r>
              <a:rPr lang="en-US" smtClean="0"/>
              <a:t>COUNT</a:t>
            </a:r>
          </a:p>
          <a:p>
            <a:pPr lvl="1" eaLnBrk="1" hangingPunct="1"/>
            <a:r>
              <a:rPr lang="en-US" smtClean="0"/>
              <a:t>SUM</a:t>
            </a:r>
          </a:p>
          <a:p>
            <a:pPr lvl="1" eaLnBrk="1" hangingPunct="1"/>
            <a:r>
              <a:rPr lang="en-US" smtClean="0"/>
              <a:t>AVG</a:t>
            </a:r>
          </a:p>
          <a:p>
            <a:pPr lvl="1" eaLnBrk="1" hangingPunct="1"/>
            <a:r>
              <a:rPr lang="en-US" smtClean="0"/>
              <a:t>MIN</a:t>
            </a:r>
          </a:p>
          <a:p>
            <a:pPr lvl="1" eaLnBrk="1" hangingPunct="1"/>
            <a:r>
              <a:rPr lang="en-US" smtClean="0"/>
              <a:t>MAX</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52</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68800" y="4217437"/>
            <a:ext cx="2409524" cy="742857"/>
          </a:xfrm>
          <a:prstGeom prst="rect">
            <a:avLst/>
          </a:prstGeom>
        </p:spPr>
      </p:pic>
      <p:sp>
        <p:nvSpPr>
          <p:cNvPr id="64515" name="Rectangle 2"/>
          <p:cNvSpPr>
            <a:spLocks noGrp="1" noChangeArrowheads="1"/>
          </p:cNvSpPr>
          <p:nvPr>
            <p:ph type="title"/>
          </p:nvPr>
        </p:nvSpPr>
        <p:spPr/>
        <p:txBody>
          <a:bodyPr/>
          <a:lstStyle/>
          <a:p>
            <a:pPr eaLnBrk="1" hangingPunct="1"/>
            <a:r>
              <a:rPr smtClean="0"/>
              <a:t>SQL Built-In Functions II</a:t>
            </a:r>
          </a:p>
        </p:txBody>
      </p:sp>
      <p:sp>
        <p:nvSpPr>
          <p:cNvPr id="64516" name="Rectangle 3"/>
          <p:cNvSpPr>
            <a:spLocks noGrp="1" noChangeArrowheads="1"/>
          </p:cNvSpPr>
          <p:nvPr>
            <p:ph type="body" idx="1"/>
          </p:nvPr>
        </p:nvSpPr>
        <p:spPr>
          <a:xfrm>
            <a:off x="457200" y="1600200"/>
            <a:ext cx="8229600" cy="2590800"/>
          </a:xfrm>
        </p:spPr>
        <p:txBody>
          <a:bodyPr/>
          <a:lstStyle/>
          <a:p>
            <a:pPr eaLnBrk="1" hangingPunct="1">
              <a:buFontTx/>
              <a:buNone/>
            </a:pPr>
            <a:r>
              <a:rPr lang="en-US" b="1" smtClean="0">
                <a:solidFill>
                  <a:srgbClr val="00B0F0"/>
                </a:solidFill>
                <a:latin typeface="Courier New" pitchFamily="49" charset="0"/>
              </a:rPr>
              <a:t>SELECT	SUM(ExtendedPrice)</a:t>
            </a:r>
          </a:p>
          <a:p>
            <a:pPr eaLnBrk="1" hangingPunct="1">
              <a:buFontTx/>
              <a:buNone/>
            </a:pPr>
            <a:r>
              <a:rPr lang="en-US" b="1" smtClean="0">
                <a:solidFill>
                  <a:srgbClr val="00B0F0"/>
                </a:solidFill>
                <a:latin typeface="Courier New" pitchFamily="49" charset="0"/>
              </a:rPr>
              <a:t>			AS	Order3000Sum</a:t>
            </a:r>
          </a:p>
          <a:p>
            <a:pPr eaLnBrk="1" hangingPunct="1">
              <a:buFontTx/>
              <a:buNone/>
            </a:pPr>
            <a:r>
              <a:rPr lang="en-US" b="1" smtClean="0">
                <a:solidFill>
                  <a:srgbClr val="00B0F0"/>
                </a:solidFill>
                <a:latin typeface="Courier New" pitchFamily="49" charset="0"/>
              </a:rPr>
              <a:t>FROM	ORDER_ITEM</a:t>
            </a:r>
          </a:p>
          <a:p>
            <a:pPr eaLnBrk="1" hangingPunct="1">
              <a:buFontTx/>
              <a:buNone/>
            </a:pPr>
            <a:r>
              <a:rPr lang="en-US" b="1" smtClean="0">
                <a:solidFill>
                  <a:srgbClr val="00B0F0"/>
                </a:solidFill>
                <a:latin typeface="Courier New" pitchFamily="49" charset="0"/>
              </a:rPr>
              <a:t>WHERE	OrderNumber = 3000;</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53</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1972" y="3648121"/>
            <a:ext cx="7171428" cy="742857"/>
          </a:xfrm>
          <a:prstGeom prst="rect">
            <a:avLst/>
          </a:prstGeom>
        </p:spPr>
      </p:pic>
      <p:sp>
        <p:nvSpPr>
          <p:cNvPr id="65539" name="Rectangle 2"/>
          <p:cNvSpPr>
            <a:spLocks noGrp="1" noChangeArrowheads="1"/>
          </p:cNvSpPr>
          <p:nvPr>
            <p:ph type="title"/>
          </p:nvPr>
        </p:nvSpPr>
        <p:spPr/>
        <p:txBody>
          <a:bodyPr/>
          <a:lstStyle/>
          <a:p>
            <a:pPr eaLnBrk="1" hangingPunct="1"/>
            <a:r>
              <a:rPr smtClean="0"/>
              <a:t>SQL Built-In Functions III</a:t>
            </a:r>
          </a:p>
        </p:txBody>
      </p:sp>
      <p:sp>
        <p:nvSpPr>
          <p:cNvPr id="65540" name="Rectangle 3"/>
          <p:cNvSpPr>
            <a:spLocks noGrp="1" noChangeArrowheads="1"/>
          </p:cNvSpPr>
          <p:nvPr>
            <p:ph type="body" idx="1"/>
          </p:nvPr>
        </p:nvSpPr>
        <p:spPr>
          <a:xfrm>
            <a:off x="457200" y="1600200"/>
            <a:ext cx="8229600" cy="1828800"/>
          </a:xfrm>
        </p:spPr>
        <p:txBody>
          <a:bodyPr/>
          <a:lstStyle/>
          <a:p>
            <a:pPr eaLnBrk="1" hangingPunct="1">
              <a:lnSpc>
                <a:spcPct val="80000"/>
              </a:lnSpc>
              <a:buFontTx/>
              <a:buNone/>
            </a:pPr>
            <a:r>
              <a:rPr lang="en-US" sz="2000" b="1" smtClean="0">
                <a:solidFill>
                  <a:srgbClr val="00B0F0"/>
                </a:solidFill>
                <a:latin typeface="Courier New" pitchFamily="49" charset="0"/>
              </a:rPr>
              <a:t>SELECT	SUM(ExtendedPrice) AS OrderItemSum,</a:t>
            </a:r>
          </a:p>
          <a:p>
            <a:pPr eaLnBrk="1" hangingPunct="1">
              <a:lnSpc>
                <a:spcPct val="80000"/>
              </a:lnSpc>
              <a:buFontTx/>
              <a:buNone/>
            </a:pPr>
            <a:r>
              <a:rPr lang="en-US" sz="2000" b="1" smtClean="0">
                <a:solidFill>
                  <a:srgbClr val="00B0F0"/>
                </a:solidFill>
                <a:latin typeface="Courier New" pitchFamily="49" charset="0"/>
              </a:rPr>
              <a:t>			AVG(ExtendedPrice) AS OrderItemAvg,</a:t>
            </a:r>
          </a:p>
          <a:p>
            <a:pPr eaLnBrk="1" hangingPunct="1">
              <a:lnSpc>
                <a:spcPct val="80000"/>
              </a:lnSpc>
              <a:buFontTx/>
              <a:buNone/>
            </a:pPr>
            <a:r>
              <a:rPr lang="en-US" sz="2000" b="1" smtClean="0">
                <a:solidFill>
                  <a:srgbClr val="00B0F0"/>
                </a:solidFill>
                <a:latin typeface="Courier New" pitchFamily="49" charset="0"/>
              </a:rPr>
              <a:t>			MIN(ExtendedPrice) AS OrderItemMin,</a:t>
            </a:r>
          </a:p>
          <a:p>
            <a:pPr eaLnBrk="1" hangingPunct="1">
              <a:lnSpc>
                <a:spcPct val="80000"/>
              </a:lnSpc>
              <a:buFontTx/>
              <a:buNone/>
            </a:pPr>
            <a:r>
              <a:rPr lang="en-US" sz="2000" b="1" smtClean="0">
                <a:solidFill>
                  <a:srgbClr val="00B0F0"/>
                </a:solidFill>
                <a:latin typeface="Courier New" pitchFamily="49" charset="0"/>
              </a:rPr>
              <a:t>			MAX(ExtendedPrice) AS OrderItemMax</a:t>
            </a:r>
          </a:p>
          <a:p>
            <a:pPr eaLnBrk="1" hangingPunct="1">
              <a:lnSpc>
                <a:spcPct val="80000"/>
              </a:lnSpc>
              <a:buFontTx/>
              <a:buNone/>
            </a:pPr>
            <a:r>
              <a:rPr lang="en-US" sz="2000" b="1" smtClean="0">
                <a:solidFill>
                  <a:srgbClr val="00B0F0"/>
                </a:solidFill>
                <a:latin typeface="Courier New" pitchFamily="49" charset="0"/>
              </a:rPr>
              <a:t>FROM		ORDER_ITEM;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54</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38666" y="3348083"/>
            <a:ext cx="2466667" cy="733333"/>
          </a:xfrm>
          <a:prstGeom prst="rect">
            <a:avLst/>
          </a:prstGeom>
        </p:spPr>
      </p:pic>
      <p:sp>
        <p:nvSpPr>
          <p:cNvPr id="66563" name="Rectangle 2"/>
          <p:cNvSpPr>
            <a:spLocks noGrp="1" noChangeArrowheads="1"/>
          </p:cNvSpPr>
          <p:nvPr>
            <p:ph type="title"/>
          </p:nvPr>
        </p:nvSpPr>
        <p:spPr/>
        <p:txBody>
          <a:bodyPr/>
          <a:lstStyle/>
          <a:p>
            <a:pPr eaLnBrk="1" hangingPunct="1"/>
            <a:r>
              <a:rPr smtClean="0"/>
              <a:t>SQL Built-In Functions IV</a:t>
            </a:r>
          </a:p>
        </p:txBody>
      </p:sp>
      <p:sp>
        <p:nvSpPr>
          <p:cNvPr id="66564" name="Rectangle 3"/>
          <p:cNvSpPr>
            <a:spLocks noGrp="1" noChangeArrowheads="1"/>
          </p:cNvSpPr>
          <p:nvPr>
            <p:ph type="body" idx="1"/>
          </p:nvPr>
        </p:nvSpPr>
        <p:spPr>
          <a:xfrm>
            <a:off x="457200" y="1600200"/>
            <a:ext cx="8229600" cy="1524000"/>
          </a:xfrm>
        </p:spPr>
        <p:txBody>
          <a:bodyPr/>
          <a:lstStyle/>
          <a:p>
            <a:pPr eaLnBrk="1" hangingPunct="1">
              <a:buFontTx/>
              <a:buNone/>
            </a:pPr>
            <a:r>
              <a:rPr lang="en-US" b="1" smtClean="0">
                <a:solidFill>
                  <a:srgbClr val="00B0F0"/>
                </a:solidFill>
                <a:latin typeface="Courier New" pitchFamily="49" charset="0"/>
              </a:rPr>
              <a:t>SELECT	COUNT(*) AS NumberOfRows</a:t>
            </a:r>
          </a:p>
          <a:p>
            <a:pPr eaLnBrk="1" hangingPunct="1">
              <a:buFontTx/>
              <a:buNone/>
            </a:pPr>
            <a:r>
              <a:rPr lang="en-US" b="1" smtClean="0">
                <a:solidFill>
                  <a:srgbClr val="00B0F0"/>
                </a:solidFill>
                <a:latin typeface="Courier New" pitchFamily="49" charset="0"/>
              </a:rPr>
              <a:t>FROM	ORDER_ITEM;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55</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89433" y="4297362"/>
            <a:ext cx="1942857" cy="742857"/>
          </a:xfrm>
          <a:prstGeom prst="rect">
            <a:avLst/>
          </a:prstGeom>
        </p:spPr>
      </p:pic>
      <p:sp>
        <p:nvSpPr>
          <p:cNvPr id="67587" name="Rectangle 2"/>
          <p:cNvSpPr>
            <a:spLocks noGrp="1" noChangeArrowheads="1"/>
          </p:cNvSpPr>
          <p:nvPr>
            <p:ph type="title"/>
          </p:nvPr>
        </p:nvSpPr>
        <p:spPr/>
        <p:txBody>
          <a:bodyPr/>
          <a:lstStyle/>
          <a:p>
            <a:pPr eaLnBrk="1" hangingPunct="1"/>
            <a:r>
              <a:rPr smtClean="0"/>
              <a:t>SQL Built-In Functions V</a:t>
            </a:r>
          </a:p>
        </p:txBody>
      </p:sp>
      <p:sp>
        <p:nvSpPr>
          <p:cNvPr id="67588" name="Rectangle 3"/>
          <p:cNvSpPr>
            <a:spLocks noGrp="1" noChangeArrowheads="1"/>
          </p:cNvSpPr>
          <p:nvPr>
            <p:ph type="body" idx="1"/>
          </p:nvPr>
        </p:nvSpPr>
        <p:spPr>
          <a:xfrm>
            <a:off x="457200" y="1600200"/>
            <a:ext cx="8229600" cy="2514600"/>
          </a:xfrm>
        </p:spPr>
        <p:txBody>
          <a:bodyPr/>
          <a:lstStyle/>
          <a:p>
            <a:pPr eaLnBrk="1" hangingPunct="1">
              <a:buFontTx/>
              <a:buNone/>
            </a:pPr>
            <a:r>
              <a:rPr lang="en-US" b="1" smtClean="0">
                <a:solidFill>
                  <a:srgbClr val="00B0F0"/>
                </a:solidFill>
                <a:latin typeface="Courier New" pitchFamily="49" charset="0"/>
              </a:rPr>
              <a:t>SELECT	COUNT</a:t>
            </a:r>
          </a:p>
          <a:p>
            <a:pPr eaLnBrk="1" hangingPunct="1">
              <a:buFontTx/>
              <a:buNone/>
            </a:pPr>
            <a:r>
              <a:rPr lang="en-US" b="1" smtClean="0">
                <a:solidFill>
                  <a:srgbClr val="00B0F0"/>
                </a:solidFill>
                <a:latin typeface="Courier New" pitchFamily="49" charset="0"/>
              </a:rPr>
              <a:t>			(DISTINCT Department)</a:t>
            </a:r>
          </a:p>
          <a:p>
            <a:pPr eaLnBrk="1" hangingPunct="1">
              <a:buFontTx/>
              <a:buNone/>
            </a:pPr>
            <a:r>
              <a:rPr lang="en-US" b="1" smtClean="0">
                <a:solidFill>
                  <a:srgbClr val="00B0F0"/>
                </a:solidFill>
                <a:latin typeface="Courier New" pitchFamily="49" charset="0"/>
              </a:rPr>
              <a:t>			AS DeptCount</a:t>
            </a:r>
          </a:p>
          <a:p>
            <a:pPr eaLnBrk="1" hangingPunct="1">
              <a:buFontTx/>
              <a:buNone/>
            </a:pPr>
            <a:r>
              <a:rPr lang="en-US" b="1" smtClean="0">
                <a:solidFill>
                  <a:srgbClr val="00B0F0"/>
                </a:solidFill>
                <a:latin typeface="Courier New" pitchFamily="49" charset="0"/>
              </a:rPr>
              <a:t>FROM	SKU_DATA;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56</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14869" y="3505200"/>
            <a:ext cx="2950419" cy="2641654"/>
          </a:xfrm>
          <a:prstGeom prst="rect">
            <a:avLst/>
          </a:prstGeom>
        </p:spPr>
      </p:pic>
      <p:sp>
        <p:nvSpPr>
          <p:cNvPr id="68611" name="Rectangle 2"/>
          <p:cNvSpPr>
            <a:spLocks noGrp="1" noChangeArrowheads="1"/>
          </p:cNvSpPr>
          <p:nvPr>
            <p:ph type="title"/>
          </p:nvPr>
        </p:nvSpPr>
        <p:spPr/>
        <p:txBody>
          <a:bodyPr/>
          <a:lstStyle/>
          <a:p>
            <a:pPr eaLnBrk="1" hangingPunct="1"/>
            <a:r>
              <a:rPr sz="4000" smtClean="0"/>
              <a:t>Arithmetic in SELECT Statements </a:t>
            </a:r>
          </a:p>
        </p:txBody>
      </p:sp>
      <p:sp>
        <p:nvSpPr>
          <p:cNvPr id="68612" name="Rectangle 3"/>
          <p:cNvSpPr>
            <a:spLocks noGrp="1" noChangeArrowheads="1"/>
          </p:cNvSpPr>
          <p:nvPr>
            <p:ph type="body" idx="1"/>
          </p:nvPr>
        </p:nvSpPr>
        <p:spPr>
          <a:xfrm>
            <a:off x="457200" y="1600200"/>
            <a:ext cx="8229600" cy="1905000"/>
          </a:xfrm>
        </p:spPr>
        <p:txBody>
          <a:bodyPr/>
          <a:lstStyle/>
          <a:p>
            <a:pPr eaLnBrk="1" hangingPunct="1">
              <a:buFontTx/>
              <a:buNone/>
            </a:pPr>
            <a:r>
              <a:rPr lang="en-US" b="1" smtClean="0">
                <a:solidFill>
                  <a:srgbClr val="00B0F0"/>
                </a:solidFill>
                <a:latin typeface="Courier New" pitchFamily="49" charset="0"/>
              </a:rPr>
              <a:t>SELECT	Quantity * Price AS EP,</a:t>
            </a:r>
          </a:p>
          <a:p>
            <a:pPr eaLnBrk="1" hangingPunct="1">
              <a:buFontTx/>
              <a:buNone/>
            </a:pPr>
            <a:r>
              <a:rPr lang="en-US" b="1" smtClean="0">
                <a:solidFill>
                  <a:srgbClr val="00B0F0"/>
                </a:solidFill>
                <a:latin typeface="Courier New" pitchFamily="49" charset="0"/>
              </a:rPr>
              <a:t>			ExtendedPrice</a:t>
            </a:r>
          </a:p>
          <a:p>
            <a:pPr eaLnBrk="1" hangingPunct="1">
              <a:buFontTx/>
              <a:buNone/>
            </a:pPr>
            <a:r>
              <a:rPr lang="en-US" b="1" smtClean="0">
                <a:solidFill>
                  <a:srgbClr val="00B0F0"/>
                </a:solidFill>
                <a:latin typeface="Courier New" pitchFamily="49" charset="0"/>
              </a:rPr>
              <a:t>FROM	ORDER_ITEM;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57</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10095" y="3652952"/>
            <a:ext cx="3723809" cy="1838095"/>
          </a:xfrm>
          <a:prstGeom prst="rect">
            <a:avLst/>
          </a:prstGeom>
        </p:spPr>
      </p:pic>
      <p:sp>
        <p:nvSpPr>
          <p:cNvPr id="69635" name="Rectangle 2"/>
          <p:cNvSpPr>
            <a:spLocks noGrp="1" noChangeArrowheads="1"/>
          </p:cNvSpPr>
          <p:nvPr>
            <p:ph type="title"/>
          </p:nvPr>
        </p:nvSpPr>
        <p:spPr/>
        <p:txBody>
          <a:bodyPr/>
          <a:lstStyle/>
          <a:p>
            <a:pPr eaLnBrk="1" hangingPunct="1"/>
            <a:r>
              <a:rPr sz="4000" smtClean="0"/>
              <a:t>String Functions in SELECT Statements</a:t>
            </a:r>
          </a:p>
        </p:txBody>
      </p:sp>
      <p:sp>
        <p:nvSpPr>
          <p:cNvPr id="69636" name="Rectangle 3"/>
          <p:cNvSpPr>
            <a:spLocks noGrp="1" noChangeArrowheads="1"/>
          </p:cNvSpPr>
          <p:nvPr>
            <p:ph type="body" idx="1"/>
          </p:nvPr>
        </p:nvSpPr>
        <p:spPr>
          <a:xfrm>
            <a:off x="457200" y="1600200"/>
            <a:ext cx="8229600" cy="1981200"/>
          </a:xfrm>
        </p:spPr>
        <p:txBody>
          <a:bodyPr/>
          <a:lstStyle/>
          <a:p>
            <a:pPr eaLnBrk="1" hangingPunct="1">
              <a:buFontTx/>
              <a:buNone/>
            </a:pPr>
            <a:r>
              <a:rPr lang="en-US" sz="2800" b="1" smtClean="0">
                <a:solidFill>
                  <a:srgbClr val="00B0F0"/>
                </a:solidFill>
                <a:latin typeface="Courier New" pitchFamily="49" charset="0"/>
              </a:rPr>
              <a:t>SELECT	DISTINCT RTRIM (Buyer)</a:t>
            </a:r>
          </a:p>
          <a:p>
            <a:pPr eaLnBrk="1" hangingPunct="1">
              <a:buFontTx/>
              <a:buNone/>
            </a:pPr>
            <a:r>
              <a:rPr lang="en-US" sz="2800" b="1" smtClean="0">
                <a:solidFill>
                  <a:srgbClr val="00B0F0"/>
                </a:solidFill>
                <a:latin typeface="Courier New" pitchFamily="49" charset="0"/>
              </a:rPr>
              <a:t>			+ ' in ' + RTRIM (Department) 		AS Sponsor</a:t>
            </a:r>
          </a:p>
          <a:p>
            <a:pPr eaLnBrk="1" hangingPunct="1">
              <a:buFontTx/>
              <a:buNone/>
            </a:pPr>
            <a:r>
              <a:rPr lang="en-US" sz="2800" b="1" smtClean="0">
                <a:solidFill>
                  <a:srgbClr val="00B0F0"/>
                </a:solidFill>
                <a:latin typeface="Courier New" pitchFamily="49" charset="0"/>
              </a:rPr>
              <a:t>FROM		SKU_DATA;</a:t>
            </a:r>
          </a:p>
        </p:txBody>
      </p:sp>
      <p:sp>
        <p:nvSpPr>
          <p:cNvPr id="69639" name="TextBox 1"/>
          <p:cNvSpPr txBox="1">
            <a:spLocks noChangeArrowheads="1"/>
          </p:cNvSpPr>
          <p:nvPr/>
        </p:nvSpPr>
        <p:spPr bwMode="auto">
          <a:xfrm>
            <a:off x="609600" y="5562600"/>
            <a:ext cx="8077200" cy="646113"/>
          </a:xfrm>
          <a:prstGeom prst="rect">
            <a:avLst/>
          </a:prstGeom>
          <a:noFill/>
          <a:ln w="9525">
            <a:noFill/>
            <a:miter lim="800000"/>
            <a:headEnd/>
            <a:tailEnd/>
          </a:ln>
        </p:spPr>
        <p:txBody>
          <a:bodyPr>
            <a:spAutoFit/>
          </a:bodyPr>
          <a:lstStyle/>
          <a:p>
            <a:r>
              <a:rPr lang="en-US" dirty="0"/>
              <a:t>NOTE: This SQL statement uses SQL Server </a:t>
            </a:r>
            <a:r>
              <a:rPr lang="en-US" dirty="0" smtClean="0"/>
              <a:t>2012 </a:t>
            </a:r>
            <a:r>
              <a:rPr lang="en-US" dirty="0"/>
              <a:t>syntax—other DBMS products use different concatenation and character string operators.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58</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2952" y="4295889"/>
            <a:ext cx="6438095" cy="1828571"/>
          </a:xfrm>
          <a:prstGeom prst="rect">
            <a:avLst/>
          </a:prstGeom>
        </p:spPr>
      </p:pic>
      <p:sp>
        <p:nvSpPr>
          <p:cNvPr id="70659" name="Rectangle 2"/>
          <p:cNvSpPr>
            <a:spLocks noGrp="1" noChangeArrowheads="1"/>
          </p:cNvSpPr>
          <p:nvPr>
            <p:ph type="title"/>
          </p:nvPr>
        </p:nvSpPr>
        <p:spPr/>
        <p:txBody>
          <a:bodyPr/>
          <a:lstStyle/>
          <a:p>
            <a:pPr eaLnBrk="1" hangingPunct="1"/>
            <a:r>
              <a:rPr sz="4000" smtClean="0"/>
              <a:t>The SQL Keyword GROUP BY I</a:t>
            </a:r>
          </a:p>
        </p:txBody>
      </p:sp>
      <p:sp>
        <p:nvSpPr>
          <p:cNvPr id="70660" name="Rectangle 3"/>
          <p:cNvSpPr>
            <a:spLocks noGrp="1" noChangeArrowheads="1"/>
          </p:cNvSpPr>
          <p:nvPr>
            <p:ph type="body" idx="1"/>
          </p:nvPr>
        </p:nvSpPr>
        <p:spPr>
          <a:xfrm>
            <a:off x="457200" y="1600200"/>
            <a:ext cx="8229600" cy="2743200"/>
          </a:xfrm>
        </p:spPr>
        <p:txBody>
          <a:bodyPr/>
          <a:lstStyle/>
          <a:p>
            <a:pPr eaLnBrk="1" hangingPunct="1">
              <a:lnSpc>
                <a:spcPct val="90000"/>
              </a:lnSpc>
              <a:buFontTx/>
              <a:buNone/>
            </a:pPr>
            <a:r>
              <a:rPr lang="en-US" b="1" smtClean="0">
                <a:solidFill>
                  <a:srgbClr val="00B0F0"/>
                </a:solidFill>
                <a:latin typeface="Courier New" pitchFamily="49" charset="0"/>
              </a:rPr>
              <a:t>SELECT		Department, Buyer,</a:t>
            </a:r>
          </a:p>
          <a:p>
            <a:pPr eaLnBrk="1" hangingPunct="1">
              <a:lnSpc>
                <a:spcPct val="90000"/>
              </a:lnSpc>
              <a:buFontTx/>
              <a:buNone/>
            </a:pPr>
            <a:r>
              <a:rPr lang="en-US" b="1" smtClean="0">
                <a:solidFill>
                  <a:srgbClr val="00B0F0"/>
                </a:solidFill>
                <a:latin typeface="Courier New" pitchFamily="49" charset="0"/>
              </a:rPr>
              <a:t>				COUNT(*) AS</a:t>
            </a:r>
          </a:p>
          <a:p>
            <a:pPr eaLnBrk="1" hangingPunct="1">
              <a:lnSpc>
                <a:spcPct val="90000"/>
              </a:lnSpc>
              <a:buFontTx/>
              <a:buNone/>
            </a:pPr>
            <a:r>
              <a:rPr lang="en-US" b="1" smtClean="0">
                <a:solidFill>
                  <a:srgbClr val="00B0F0"/>
                </a:solidFill>
                <a:latin typeface="Courier New" pitchFamily="49" charset="0"/>
              </a:rPr>
              <a:t>				Dept_Buyer_SKU_Count</a:t>
            </a:r>
          </a:p>
          <a:p>
            <a:pPr eaLnBrk="1" hangingPunct="1">
              <a:lnSpc>
                <a:spcPct val="90000"/>
              </a:lnSpc>
              <a:buFontTx/>
              <a:buNone/>
            </a:pPr>
            <a:r>
              <a:rPr lang="en-US" b="1" smtClean="0">
                <a:solidFill>
                  <a:srgbClr val="00B0F0"/>
                </a:solidFill>
                <a:latin typeface="Courier New" pitchFamily="49" charset="0"/>
              </a:rPr>
              <a:t>FROM		SKU_DATA</a:t>
            </a:r>
          </a:p>
          <a:p>
            <a:pPr eaLnBrk="1" hangingPunct="1">
              <a:lnSpc>
                <a:spcPct val="90000"/>
              </a:lnSpc>
              <a:buFontTx/>
              <a:buNone/>
            </a:pPr>
            <a:r>
              <a:rPr lang="en-US" b="1" smtClean="0">
                <a:solidFill>
                  <a:srgbClr val="00B0F0"/>
                </a:solidFill>
                <a:latin typeface="Courier New" pitchFamily="49" charset="0"/>
              </a:rPr>
              <a:t>GROUP BY 	Department, Buyer;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59</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sz="4000" smtClean="0"/>
              <a:t>Ad-Hoc Queries</a:t>
            </a:r>
          </a:p>
        </p:txBody>
      </p:sp>
      <p:sp>
        <p:nvSpPr>
          <p:cNvPr id="18435" name="Rectangle 3"/>
          <p:cNvSpPr>
            <a:spLocks noGrp="1" noChangeArrowheads="1"/>
          </p:cNvSpPr>
          <p:nvPr>
            <p:ph type="body" idx="1"/>
          </p:nvPr>
        </p:nvSpPr>
        <p:spPr/>
        <p:txBody>
          <a:bodyPr/>
          <a:lstStyle/>
          <a:p>
            <a:pPr eaLnBrk="1" hangingPunct="1">
              <a:buClr>
                <a:schemeClr val="tx1"/>
              </a:buClr>
            </a:pPr>
            <a:r>
              <a:rPr lang="en-US" b="1" smtClean="0">
                <a:solidFill>
                  <a:srgbClr val="0099CC"/>
                </a:solidFill>
              </a:rPr>
              <a:t>Ad-hoc queries</a:t>
            </a:r>
            <a:r>
              <a:rPr lang="en-US" smtClean="0"/>
              <a:t>:</a:t>
            </a:r>
          </a:p>
          <a:p>
            <a:pPr lvl="1" eaLnBrk="1" hangingPunct="1"/>
            <a:r>
              <a:rPr lang="en-US" smtClean="0"/>
              <a:t>Questions that can be answered using database data</a:t>
            </a:r>
          </a:p>
          <a:p>
            <a:pPr lvl="1" eaLnBrk="1" hangingPunct="1"/>
            <a:r>
              <a:rPr lang="en-US" smtClean="0"/>
              <a:t>Example: “How many customers in Portland, Oregon, bought our green baseball cap?”</a:t>
            </a:r>
          </a:p>
          <a:p>
            <a:pPr lvl="1" eaLnBrk="1" hangingPunct="1"/>
            <a:r>
              <a:rPr lang="en-US" smtClean="0"/>
              <a:t>Created by the user as needed, instead of programmed into an application</a:t>
            </a:r>
          </a:p>
          <a:p>
            <a:pPr lvl="1" eaLnBrk="1" hangingPunct="1"/>
            <a:r>
              <a:rPr lang="en-US" smtClean="0"/>
              <a:t>Common in business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sz="4000" smtClean="0"/>
              <a:t>The SQL Keyword GROUP BY II</a:t>
            </a:r>
          </a:p>
        </p:txBody>
      </p:sp>
      <p:sp>
        <p:nvSpPr>
          <p:cNvPr id="71683" name="Rectangle 3"/>
          <p:cNvSpPr>
            <a:spLocks noGrp="1" noChangeArrowheads="1"/>
          </p:cNvSpPr>
          <p:nvPr>
            <p:ph type="body" idx="1"/>
          </p:nvPr>
        </p:nvSpPr>
        <p:spPr/>
        <p:txBody>
          <a:bodyPr/>
          <a:lstStyle/>
          <a:p>
            <a:pPr eaLnBrk="1" hangingPunct="1">
              <a:lnSpc>
                <a:spcPct val="90000"/>
              </a:lnSpc>
            </a:pPr>
            <a:r>
              <a:rPr lang="en-US" sz="2800" smtClean="0"/>
              <a:t>In general, place WHERE before GROUP BY.  Some DBMS products do not require that placement; but to be safe, always put WHERE before GROUP BY. </a:t>
            </a:r>
          </a:p>
          <a:p>
            <a:pPr eaLnBrk="1" hangingPunct="1">
              <a:lnSpc>
                <a:spcPct val="90000"/>
              </a:lnSpc>
            </a:pPr>
            <a:r>
              <a:rPr lang="en-US" sz="2800" smtClean="0"/>
              <a:t>The </a:t>
            </a:r>
            <a:r>
              <a:rPr lang="en-US" sz="2800" b="1" smtClean="0">
                <a:solidFill>
                  <a:srgbClr val="00B0F0"/>
                </a:solidFill>
              </a:rPr>
              <a:t>HAVING</a:t>
            </a:r>
            <a:r>
              <a:rPr lang="en-US" sz="2800" smtClean="0"/>
              <a:t> operator restricts the groups that are presented in the result. </a:t>
            </a:r>
          </a:p>
          <a:p>
            <a:pPr eaLnBrk="1" hangingPunct="1">
              <a:lnSpc>
                <a:spcPct val="90000"/>
              </a:lnSpc>
            </a:pPr>
            <a:r>
              <a:rPr lang="en-US" sz="2800" smtClean="0"/>
              <a:t>There is an ambiguity in statements that include both WHERE and HAVING clauses.  The results can vary, so to eliminate this ambiguity SQL </a:t>
            </a:r>
            <a:r>
              <a:rPr lang="en-US" sz="2800" i="1" smtClean="0"/>
              <a:t>always </a:t>
            </a:r>
            <a:r>
              <a:rPr lang="en-US" sz="2800" smtClean="0"/>
              <a:t>applies WHERE before HAVING.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60</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sz="4000" smtClean="0"/>
              <a:t>The SQL Keyword GROUP BY III</a:t>
            </a:r>
          </a:p>
        </p:txBody>
      </p:sp>
      <p:sp>
        <p:nvSpPr>
          <p:cNvPr id="72707" name="Rectangle 3"/>
          <p:cNvSpPr>
            <a:spLocks noGrp="1" noChangeArrowheads="1"/>
          </p:cNvSpPr>
          <p:nvPr>
            <p:ph type="body" idx="1"/>
          </p:nvPr>
        </p:nvSpPr>
        <p:spPr>
          <a:xfrm>
            <a:off x="457200" y="1600200"/>
            <a:ext cx="8229600" cy="3124200"/>
          </a:xfrm>
        </p:spPr>
        <p:txBody>
          <a:bodyPr/>
          <a:lstStyle/>
          <a:p>
            <a:pPr eaLnBrk="1" hangingPunct="1">
              <a:buFontTx/>
              <a:buNone/>
            </a:pPr>
            <a:r>
              <a:rPr lang="en-US" sz="2800" b="1" smtClean="0">
                <a:solidFill>
                  <a:srgbClr val="0099CC"/>
                </a:solidFill>
                <a:latin typeface="Courier New" pitchFamily="49" charset="0"/>
              </a:rPr>
              <a:t>SELECT		Department, COUNT(*) AS</a:t>
            </a:r>
          </a:p>
          <a:p>
            <a:pPr eaLnBrk="1" hangingPunct="1">
              <a:buFontTx/>
              <a:buNone/>
            </a:pPr>
            <a:r>
              <a:rPr lang="en-US" sz="2800" b="1" smtClean="0">
                <a:solidFill>
                  <a:srgbClr val="0099CC"/>
                </a:solidFill>
                <a:latin typeface="Courier New" pitchFamily="49" charset="0"/>
              </a:rPr>
              <a:t>				Dept_SKU_Count</a:t>
            </a:r>
          </a:p>
          <a:p>
            <a:pPr eaLnBrk="1" hangingPunct="1">
              <a:buFontTx/>
              <a:buNone/>
            </a:pPr>
            <a:r>
              <a:rPr lang="en-US" sz="2800" b="1" smtClean="0">
                <a:solidFill>
                  <a:srgbClr val="0099CC"/>
                </a:solidFill>
                <a:latin typeface="Courier New" pitchFamily="49" charset="0"/>
              </a:rPr>
              <a:t>FROM			SKU_DATA</a:t>
            </a:r>
          </a:p>
          <a:p>
            <a:pPr eaLnBrk="1" hangingPunct="1">
              <a:buFontTx/>
              <a:buNone/>
            </a:pPr>
            <a:r>
              <a:rPr lang="en-US" sz="2800" b="1" smtClean="0">
                <a:solidFill>
                  <a:srgbClr val="0099CC"/>
                </a:solidFill>
                <a:latin typeface="Courier New" pitchFamily="49" charset="0"/>
              </a:rPr>
              <a:t>WHERE		SKU &lt;&gt; 302000</a:t>
            </a:r>
          </a:p>
          <a:p>
            <a:pPr eaLnBrk="1" hangingPunct="1">
              <a:buFontTx/>
              <a:buNone/>
            </a:pPr>
            <a:r>
              <a:rPr lang="en-US" sz="2800" b="1" smtClean="0">
                <a:solidFill>
                  <a:srgbClr val="0099CC"/>
                </a:solidFill>
                <a:latin typeface="Courier New" pitchFamily="49" charset="0"/>
              </a:rPr>
              <a:t>GROUP BY  	Department</a:t>
            </a:r>
          </a:p>
          <a:p>
            <a:pPr eaLnBrk="1" hangingPunct="1">
              <a:buFontTx/>
              <a:buNone/>
            </a:pPr>
            <a:r>
              <a:rPr lang="en-US" sz="2800" b="1" smtClean="0">
                <a:solidFill>
                  <a:srgbClr val="0099CC"/>
                </a:solidFill>
                <a:latin typeface="Courier New" pitchFamily="49" charset="0"/>
              </a:rPr>
              <a:t>ORDER BY	  	Dept_SKU_Count;</a:t>
            </a:r>
          </a:p>
        </p:txBody>
      </p:sp>
      <p:pic>
        <p:nvPicPr>
          <p:cNvPr id="74758" name="Picture 6" descr="C:\Users\Auer.WWU\Auer-Projects\Kroenke-Auer-Projects\Kroenke-Auer-DBP-e11\DBP-e11-Chapter-Drafts\DBP-e11-Chapter-02\DBP-e11-Ch02-Art-Log-and-TIF-Files\DBP-e11-SQL-Results-02-043.tif"/>
          <p:cNvPicPr>
            <a:picLocks noChangeAspect="1" noChangeArrowheads="1"/>
          </p:cNvPicPr>
          <p:nvPr/>
        </p:nvPicPr>
        <p:blipFill>
          <a:blip r:embed="rId3" cstate="print"/>
          <a:srcRect/>
          <a:stretch>
            <a:fillRect/>
          </a:stretch>
        </p:blipFill>
        <p:spPr bwMode="auto">
          <a:xfrm>
            <a:off x="2971800" y="4800600"/>
            <a:ext cx="3175000" cy="1143000"/>
          </a:xfrm>
          <a:prstGeom prst="rect">
            <a:avLst/>
          </a:prstGeom>
          <a:noFill/>
          <a:ln>
            <a:solidFill>
              <a:schemeClr val="tx1">
                <a:lumMod val="65000"/>
                <a:lumOff val="35000"/>
              </a:schemeClr>
            </a:solidFill>
          </a:ln>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61</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05333" y="4972187"/>
            <a:ext cx="4133333" cy="1095238"/>
          </a:xfrm>
          <a:prstGeom prst="rect">
            <a:avLst/>
          </a:prstGeom>
        </p:spPr>
      </p:pic>
      <p:sp>
        <p:nvSpPr>
          <p:cNvPr id="73731" name="Rectangle 2"/>
          <p:cNvSpPr>
            <a:spLocks noGrp="1" noChangeArrowheads="1"/>
          </p:cNvSpPr>
          <p:nvPr>
            <p:ph type="title"/>
          </p:nvPr>
        </p:nvSpPr>
        <p:spPr/>
        <p:txBody>
          <a:bodyPr/>
          <a:lstStyle/>
          <a:p>
            <a:pPr eaLnBrk="1" hangingPunct="1"/>
            <a:r>
              <a:rPr sz="4000" smtClean="0"/>
              <a:t>The SQL Keyword GROUP BY IV</a:t>
            </a:r>
          </a:p>
        </p:txBody>
      </p:sp>
      <p:sp>
        <p:nvSpPr>
          <p:cNvPr id="73732" name="Rectangle 3"/>
          <p:cNvSpPr>
            <a:spLocks noGrp="1" noChangeArrowheads="1"/>
          </p:cNvSpPr>
          <p:nvPr>
            <p:ph type="body" idx="1"/>
          </p:nvPr>
        </p:nvSpPr>
        <p:spPr>
          <a:xfrm>
            <a:off x="457200" y="1600200"/>
            <a:ext cx="8229600" cy="3429000"/>
          </a:xfrm>
        </p:spPr>
        <p:txBody>
          <a:bodyPr/>
          <a:lstStyle/>
          <a:p>
            <a:pPr eaLnBrk="1" hangingPunct="1">
              <a:lnSpc>
                <a:spcPct val="90000"/>
              </a:lnSpc>
              <a:buFontTx/>
              <a:buNone/>
            </a:pPr>
            <a:r>
              <a:rPr lang="en-US" sz="2800" b="1" smtClean="0">
                <a:solidFill>
                  <a:srgbClr val="00B0F0"/>
                </a:solidFill>
                <a:latin typeface="Courier New" pitchFamily="49" charset="0"/>
              </a:rPr>
              <a:t>SELECT		Department, COUNT(*) AS</a:t>
            </a:r>
          </a:p>
          <a:p>
            <a:pPr eaLnBrk="1" hangingPunct="1">
              <a:lnSpc>
                <a:spcPct val="90000"/>
              </a:lnSpc>
              <a:buFontTx/>
              <a:buNone/>
            </a:pPr>
            <a:r>
              <a:rPr lang="en-US" sz="2800" b="1" smtClean="0">
                <a:solidFill>
                  <a:srgbClr val="00B0F0"/>
                </a:solidFill>
                <a:latin typeface="Courier New" pitchFamily="49" charset="0"/>
              </a:rPr>
              <a:t>				Dept_SKU_Count</a:t>
            </a:r>
          </a:p>
          <a:p>
            <a:pPr eaLnBrk="1" hangingPunct="1">
              <a:lnSpc>
                <a:spcPct val="90000"/>
              </a:lnSpc>
              <a:buFontTx/>
              <a:buNone/>
            </a:pPr>
            <a:r>
              <a:rPr lang="en-US" sz="2800" b="1" smtClean="0">
                <a:solidFill>
                  <a:srgbClr val="00B0F0"/>
                </a:solidFill>
                <a:latin typeface="Courier New" pitchFamily="49" charset="0"/>
              </a:rPr>
              <a:t>FROM			SKU_DATA</a:t>
            </a:r>
          </a:p>
          <a:p>
            <a:pPr eaLnBrk="1" hangingPunct="1">
              <a:lnSpc>
                <a:spcPct val="90000"/>
              </a:lnSpc>
              <a:buFontTx/>
              <a:buNone/>
            </a:pPr>
            <a:r>
              <a:rPr lang="en-US" sz="2800" b="1" smtClean="0">
                <a:solidFill>
                  <a:srgbClr val="00B0F0"/>
                </a:solidFill>
                <a:latin typeface="Courier New" pitchFamily="49" charset="0"/>
              </a:rPr>
              <a:t>WHERE		SKU &lt;&gt; 302000</a:t>
            </a:r>
          </a:p>
          <a:p>
            <a:pPr eaLnBrk="1" hangingPunct="1">
              <a:lnSpc>
                <a:spcPct val="90000"/>
              </a:lnSpc>
              <a:buFontTx/>
              <a:buNone/>
            </a:pPr>
            <a:r>
              <a:rPr lang="en-US" sz="2800" b="1" smtClean="0">
                <a:solidFill>
                  <a:srgbClr val="00B0F0"/>
                </a:solidFill>
                <a:latin typeface="Courier New" pitchFamily="49" charset="0"/>
              </a:rPr>
              <a:t>GROUP BY 	Department</a:t>
            </a:r>
          </a:p>
          <a:p>
            <a:pPr eaLnBrk="1" hangingPunct="1">
              <a:lnSpc>
                <a:spcPct val="90000"/>
              </a:lnSpc>
              <a:buFontTx/>
              <a:buNone/>
            </a:pPr>
            <a:r>
              <a:rPr lang="en-US" sz="2800" b="1" smtClean="0">
                <a:solidFill>
                  <a:srgbClr val="00B0F0"/>
                </a:solidFill>
                <a:latin typeface="Courier New" pitchFamily="49" charset="0"/>
              </a:rPr>
              <a:t>HAVING 		COUNT (*) &gt; 1</a:t>
            </a:r>
          </a:p>
          <a:p>
            <a:pPr eaLnBrk="1" hangingPunct="1">
              <a:lnSpc>
                <a:spcPct val="90000"/>
              </a:lnSpc>
              <a:buFontTx/>
              <a:buNone/>
            </a:pPr>
            <a:r>
              <a:rPr lang="en-US" sz="2800" b="1" smtClean="0">
                <a:solidFill>
                  <a:srgbClr val="00B0F0"/>
                </a:solidFill>
                <a:latin typeface="Courier New" pitchFamily="49" charset="0"/>
              </a:rPr>
              <a:t>ORDER BY		Dept_SKU_Count</a:t>
            </a:r>
            <a:r>
              <a:rPr lang="en-US" sz="2800" b="1" smtClean="0">
                <a:solidFill>
                  <a:srgbClr val="0066FF"/>
                </a:solidFill>
                <a:latin typeface="Courier New" pitchFamily="49" charset="0"/>
              </a:rPr>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62</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58469" y="4705443"/>
            <a:ext cx="1800000" cy="742857"/>
          </a:xfrm>
          <a:prstGeom prst="rect">
            <a:avLst/>
          </a:prstGeom>
        </p:spPr>
      </p:pic>
      <p:sp>
        <p:nvSpPr>
          <p:cNvPr id="74755" name="Rectangle 2"/>
          <p:cNvSpPr>
            <a:spLocks noGrp="1" noChangeArrowheads="1"/>
          </p:cNvSpPr>
          <p:nvPr>
            <p:ph type="title"/>
          </p:nvPr>
        </p:nvSpPr>
        <p:spPr>
          <a:xfrm>
            <a:off x="457200" y="274638"/>
            <a:ext cx="8229600" cy="1554162"/>
          </a:xfrm>
        </p:spPr>
        <p:txBody>
          <a:bodyPr/>
          <a:lstStyle/>
          <a:p>
            <a:pPr eaLnBrk="1" hangingPunct="1"/>
            <a:r>
              <a:rPr smtClean="0"/>
              <a:t>Querying Multiple Tables: Subqueries I</a:t>
            </a:r>
          </a:p>
        </p:txBody>
      </p:sp>
      <p:sp>
        <p:nvSpPr>
          <p:cNvPr id="74756" name="Rectangle 3"/>
          <p:cNvSpPr>
            <a:spLocks noGrp="1" noChangeArrowheads="1"/>
          </p:cNvSpPr>
          <p:nvPr>
            <p:ph type="body" idx="1"/>
          </p:nvPr>
        </p:nvSpPr>
        <p:spPr>
          <a:xfrm>
            <a:off x="457200" y="1905000"/>
            <a:ext cx="8229600" cy="2667000"/>
          </a:xfrm>
        </p:spPr>
        <p:txBody>
          <a:bodyPr/>
          <a:lstStyle/>
          <a:p>
            <a:pPr eaLnBrk="1" hangingPunct="1">
              <a:lnSpc>
                <a:spcPct val="80000"/>
              </a:lnSpc>
              <a:buFontTx/>
              <a:buNone/>
            </a:pPr>
            <a:r>
              <a:rPr lang="en-US" sz="2000" b="1" smtClean="0">
                <a:solidFill>
                  <a:srgbClr val="00B0F0"/>
                </a:solidFill>
                <a:latin typeface="Courier New" pitchFamily="49" charset="0"/>
              </a:rPr>
              <a:t>SELECT	SUM (ExtendedPrice) AS Revenue</a:t>
            </a:r>
          </a:p>
          <a:p>
            <a:pPr eaLnBrk="1" hangingPunct="1">
              <a:lnSpc>
                <a:spcPct val="80000"/>
              </a:lnSpc>
              <a:buFontTx/>
              <a:buNone/>
            </a:pPr>
            <a:r>
              <a:rPr lang="en-US" sz="2000" b="1" smtClean="0">
                <a:solidFill>
                  <a:srgbClr val="00B0F0"/>
                </a:solidFill>
                <a:latin typeface="Courier New" pitchFamily="49" charset="0"/>
              </a:rPr>
              <a:t>FROM		ORDER_ITEM</a:t>
            </a:r>
          </a:p>
          <a:p>
            <a:pPr eaLnBrk="1" hangingPunct="1">
              <a:lnSpc>
                <a:spcPct val="80000"/>
              </a:lnSpc>
              <a:buFontTx/>
              <a:buNone/>
            </a:pPr>
            <a:r>
              <a:rPr lang="en-US" sz="2000" b="1" smtClean="0">
                <a:solidFill>
                  <a:srgbClr val="00B0F0"/>
                </a:solidFill>
                <a:latin typeface="Courier New" pitchFamily="49" charset="0"/>
              </a:rPr>
              <a:t>WHERE		SKU IN</a:t>
            </a:r>
          </a:p>
          <a:p>
            <a:pPr eaLnBrk="1" hangingPunct="1">
              <a:lnSpc>
                <a:spcPct val="80000"/>
              </a:lnSpc>
              <a:buFontTx/>
              <a:buNone/>
            </a:pPr>
            <a:r>
              <a:rPr lang="en-US" sz="2000" b="1" smtClean="0">
                <a:solidFill>
                  <a:srgbClr val="00B0F0"/>
                </a:solidFill>
                <a:latin typeface="Courier New" pitchFamily="49" charset="0"/>
              </a:rPr>
              <a:t>			(SELECT   SKU</a:t>
            </a:r>
          </a:p>
          <a:p>
            <a:pPr eaLnBrk="1" hangingPunct="1">
              <a:lnSpc>
                <a:spcPct val="80000"/>
              </a:lnSpc>
              <a:buFontTx/>
              <a:buNone/>
            </a:pPr>
            <a:r>
              <a:rPr lang="en-US" sz="2000" b="1" smtClean="0">
                <a:solidFill>
                  <a:srgbClr val="00B0F0"/>
                </a:solidFill>
                <a:latin typeface="Courier New" pitchFamily="49" charset="0"/>
              </a:rPr>
              <a:t>			 FROM	    SKU_DATA</a:t>
            </a:r>
          </a:p>
          <a:p>
            <a:pPr eaLnBrk="1" hangingPunct="1">
              <a:lnSpc>
                <a:spcPct val="80000"/>
              </a:lnSpc>
              <a:buFontTx/>
              <a:buNone/>
            </a:pPr>
            <a:r>
              <a:rPr lang="en-US" sz="2000" b="1" smtClean="0">
                <a:solidFill>
                  <a:srgbClr val="00B0F0"/>
                </a:solidFill>
                <a:latin typeface="Courier New" pitchFamily="49" charset="0"/>
              </a:rPr>
              <a:t>			 WHERE    Department = 'Water Sports');</a:t>
            </a:r>
          </a:p>
          <a:p>
            <a:pPr eaLnBrk="1" hangingPunct="1">
              <a:lnSpc>
                <a:spcPct val="80000"/>
              </a:lnSpc>
              <a:buFontTx/>
              <a:buNone/>
            </a:pPr>
            <a:endParaRPr lang="en-US" sz="2000" b="1" smtClean="0">
              <a:solidFill>
                <a:srgbClr val="0066FF"/>
              </a:solidFill>
              <a:latin typeface="Courier New" pitchFamily="49" charset="0"/>
            </a:endParaRPr>
          </a:p>
          <a:p>
            <a:pPr eaLnBrk="1" hangingPunct="1">
              <a:lnSpc>
                <a:spcPct val="80000"/>
              </a:lnSpc>
              <a:buFontTx/>
              <a:buNone/>
            </a:pPr>
            <a:r>
              <a:rPr lang="en-US" sz="2400" smtClean="0"/>
              <a:t>Note: The second SELECT statement is a </a:t>
            </a:r>
            <a:r>
              <a:rPr lang="en-US" sz="2400" b="1" smtClean="0">
                <a:solidFill>
                  <a:srgbClr val="00B0F0"/>
                </a:solidFill>
              </a:rPr>
              <a:t>subquery</a:t>
            </a:r>
            <a:r>
              <a:rPr lang="en-US" sz="240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63</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18385" y="5044741"/>
            <a:ext cx="1838967" cy="1184942"/>
          </a:xfrm>
          <a:prstGeom prst="rect">
            <a:avLst/>
          </a:prstGeom>
        </p:spPr>
      </p:pic>
      <p:sp>
        <p:nvSpPr>
          <p:cNvPr id="75779" name="Rectangle 2"/>
          <p:cNvSpPr>
            <a:spLocks noGrp="1" noChangeArrowheads="1"/>
          </p:cNvSpPr>
          <p:nvPr>
            <p:ph type="title"/>
          </p:nvPr>
        </p:nvSpPr>
        <p:spPr/>
        <p:txBody>
          <a:bodyPr/>
          <a:lstStyle/>
          <a:p>
            <a:pPr eaLnBrk="1" hangingPunct="1"/>
            <a:r>
              <a:rPr sz="4000" smtClean="0"/>
              <a:t>Querying Multiple Tables: Subqueries II</a:t>
            </a:r>
          </a:p>
        </p:txBody>
      </p:sp>
      <p:sp>
        <p:nvSpPr>
          <p:cNvPr id="75780" name="Rectangle 3"/>
          <p:cNvSpPr>
            <a:spLocks noGrp="1" noChangeArrowheads="1"/>
          </p:cNvSpPr>
          <p:nvPr>
            <p:ph type="body" idx="1"/>
          </p:nvPr>
        </p:nvSpPr>
        <p:spPr>
          <a:xfrm>
            <a:off x="457200" y="1600200"/>
            <a:ext cx="8229600" cy="3429000"/>
          </a:xfrm>
        </p:spPr>
        <p:txBody>
          <a:bodyPr/>
          <a:lstStyle/>
          <a:p>
            <a:pPr eaLnBrk="1" hangingPunct="1">
              <a:lnSpc>
                <a:spcPct val="90000"/>
              </a:lnSpc>
              <a:buFontTx/>
              <a:buNone/>
            </a:pPr>
            <a:r>
              <a:rPr lang="en-US" sz="2000" b="1" dirty="0" smtClean="0">
                <a:solidFill>
                  <a:srgbClr val="00B0F0"/>
                </a:solidFill>
                <a:latin typeface="Courier New" pitchFamily="49" charset="0"/>
              </a:rPr>
              <a:t>SELECT   Buyer</a:t>
            </a:r>
          </a:p>
          <a:p>
            <a:pPr eaLnBrk="1" hangingPunct="1">
              <a:lnSpc>
                <a:spcPct val="90000"/>
              </a:lnSpc>
              <a:buFontTx/>
              <a:buNone/>
            </a:pPr>
            <a:r>
              <a:rPr lang="en-US" sz="2000" b="1" dirty="0" smtClean="0">
                <a:solidFill>
                  <a:srgbClr val="00B0F0"/>
                </a:solidFill>
                <a:latin typeface="Courier New" pitchFamily="49" charset="0"/>
              </a:rPr>
              <a:t>FROM	   SKU_DATA</a:t>
            </a:r>
          </a:p>
          <a:p>
            <a:pPr eaLnBrk="1" hangingPunct="1">
              <a:lnSpc>
                <a:spcPct val="90000"/>
              </a:lnSpc>
              <a:buFontTx/>
              <a:buNone/>
            </a:pPr>
            <a:r>
              <a:rPr lang="en-US" sz="2000" b="1" dirty="0" smtClean="0">
                <a:solidFill>
                  <a:srgbClr val="00B0F0"/>
                </a:solidFill>
                <a:latin typeface="Courier New" pitchFamily="49" charset="0"/>
              </a:rPr>
              <a:t>WHERE	   SKU IN</a:t>
            </a:r>
          </a:p>
          <a:p>
            <a:pPr eaLnBrk="1" hangingPunct="1">
              <a:lnSpc>
                <a:spcPct val="90000"/>
              </a:lnSpc>
              <a:buFontTx/>
              <a:buNone/>
            </a:pPr>
            <a:r>
              <a:rPr lang="en-US" sz="2000" b="1" dirty="0" smtClean="0">
                <a:solidFill>
                  <a:srgbClr val="00B0F0"/>
                </a:solidFill>
                <a:latin typeface="Courier New" pitchFamily="49" charset="0"/>
              </a:rPr>
              <a:t>		   (SELECT	SKU</a:t>
            </a:r>
          </a:p>
          <a:p>
            <a:pPr eaLnBrk="1" hangingPunct="1">
              <a:lnSpc>
                <a:spcPct val="90000"/>
              </a:lnSpc>
              <a:buFontTx/>
              <a:buNone/>
            </a:pPr>
            <a:r>
              <a:rPr lang="en-US" sz="2000" b="1" dirty="0" smtClean="0">
                <a:solidFill>
                  <a:srgbClr val="00B0F0"/>
                </a:solidFill>
                <a:latin typeface="Courier New" pitchFamily="49" charset="0"/>
              </a:rPr>
              <a:t>		    FROM	ORDER_ITEM</a:t>
            </a:r>
          </a:p>
          <a:p>
            <a:pPr eaLnBrk="1" hangingPunct="1">
              <a:lnSpc>
                <a:spcPct val="90000"/>
              </a:lnSpc>
              <a:buFontTx/>
              <a:buNone/>
            </a:pPr>
            <a:r>
              <a:rPr lang="en-US" sz="2000" b="1" dirty="0" smtClean="0">
                <a:solidFill>
                  <a:srgbClr val="00B0F0"/>
                </a:solidFill>
                <a:latin typeface="Courier New" pitchFamily="49" charset="0"/>
              </a:rPr>
              <a:t>		    WHERE	</a:t>
            </a:r>
            <a:r>
              <a:rPr lang="en-US" sz="2000" b="1" dirty="0" err="1" smtClean="0">
                <a:solidFill>
                  <a:srgbClr val="00B0F0"/>
                </a:solidFill>
                <a:latin typeface="Courier New" pitchFamily="49" charset="0"/>
              </a:rPr>
              <a:t>OrderNumber</a:t>
            </a:r>
            <a:r>
              <a:rPr lang="en-US" sz="2000" b="1" dirty="0" smtClean="0">
                <a:solidFill>
                  <a:srgbClr val="00B0F0"/>
                </a:solidFill>
                <a:latin typeface="Courier New" pitchFamily="49" charset="0"/>
              </a:rPr>
              <a:t> IN</a:t>
            </a:r>
          </a:p>
          <a:p>
            <a:pPr eaLnBrk="1" hangingPunct="1">
              <a:lnSpc>
                <a:spcPct val="90000"/>
              </a:lnSpc>
              <a:buFontTx/>
              <a:buNone/>
            </a:pPr>
            <a:r>
              <a:rPr lang="en-US" sz="2000" b="1" dirty="0" smtClean="0">
                <a:solidFill>
                  <a:srgbClr val="00B0F0"/>
                </a:solidFill>
                <a:latin typeface="Courier New" pitchFamily="49" charset="0"/>
              </a:rPr>
              <a:t>				(SELECT	</a:t>
            </a:r>
            <a:r>
              <a:rPr lang="en-US" sz="2000" b="1" dirty="0" err="1" smtClean="0">
                <a:solidFill>
                  <a:srgbClr val="00B0F0"/>
                </a:solidFill>
                <a:latin typeface="Courier New" pitchFamily="49" charset="0"/>
              </a:rPr>
              <a:t>OrderNumber</a:t>
            </a:r>
            <a:endParaRPr lang="en-US" sz="2000" b="1" dirty="0" smtClean="0">
              <a:solidFill>
                <a:srgbClr val="00B0F0"/>
              </a:solidFill>
              <a:latin typeface="Courier New" pitchFamily="49" charset="0"/>
            </a:endParaRPr>
          </a:p>
          <a:p>
            <a:pPr eaLnBrk="1" hangingPunct="1">
              <a:lnSpc>
                <a:spcPct val="90000"/>
              </a:lnSpc>
              <a:buFontTx/>
              <a:buNone/>
            </a:pPr>
            <a:r>
              <a:rPr lang="en-US" sz="2000" b="1" dirty="0" smtClean="0">
                <a:solidFill>
                  <a:srgbClr val="00B0F0"/>
                </a:solidFill>
                <a:latin typeface="Courier New" pitchFamily="49" charset="0"/>
              </a:rPr>
              <a:t>				 FROM		RETAIL_ORDER</a:t>
            </a:r>
          </a:p>
          <a:p>
            <a:pPr eaLnBrk="1" hangingPunct="1">
              <a:lnSpc>
                <a:spcPct val="90000"/>
              </a:lnSpc>
              <a:buFontTx/>
              <a:buNone/>
            </a:pPr>
            <a:r>
              <a:rPr lang="en-US" sz="2000" b="1" dirty="0" smtClean="0">
                <a:solidFill>
                  <a:srgbClr val="00B0F0"/>
                </a:solidFill>
                <a:latin typeface="Courier New" pitchFamily="49" charset="0"/>
              </a:rPr>
              <a:t>				 WHERE	</a:t>
            </a:r>
            <a:r>
              <a:rPr lang="en-US" sz="2000" b="1" dirty="0" err="1" smtClean="0">
                <a:solidFill>
                  <a:srgbClr val="00B0F0"/>
                </a:solidFill>
                <a:latin typeface="Courier New" pitchFamily="49" charset="0"/>
              </a:rPr>
              <a:t>OrderMonth</a:t>
            </a:r>
            <a:r>
              <a:rPr lang="en-US" sz="2000" b="1" dirty="0" smtClean="0">
                <a:solidFill>
                  <a:srgbClr val="00B0F0"/>
                </a:solidFill>
                <a:latin typeface="Courier New" pitchFamily="49" charset="0"/>
              </a:rPr>
              <a:t> = 'January'</a:t>
            </a:r>
          </a:p>
          <a:p>
            <a:pPr eaLnBrk="1" hangingPunct="1">
              <a:lnSpc>
                <a:spcPct val="90000"/>
              </a:lnSpc>
              <a:buFontTx/>
              <a:buNone/>
            </a:pPr>
            <a:r>
              <a:rPr lang="en-US" sz="2000" b="1" dirty="0" smtClean="0">
                <a:solidFill>
                  <a:srgbClr val="00B0F0"/>
                </a:solidFill>
                <a:latin typeface="Courier New" pitchFamily="49" charset="0"/>
              </a:rPr>
              <a:t>				     AND	</a:t>
            </a:r>
            <a:r>
              <a:rPr lang="en-US" sz="2000" b="1" dirty="0" err="1" smtClean="0">
                <a:solidFill>
                  <a:srgbClr val="00B0F0"/>
                </a:solidFill>
                <a:latin typeface="Courier New" pitchFamily="49" charset="0"/>
              </a:rPr>
              <a:t>OrderYear</a:t>
            </a:r>
            <a:r>
              <a:rPr lang="en-US" sz="2000" b="1" dirty="0" smtClean="0">
                <a:solidFill>
                  <a:srgbClr val="00B0F0"/>
                </a:solidFill>
                <a:latin typeface="Courier New" pitchFamily="49" charset="0"/>
              </a:rPr>
              <a:t> = </a:t>
            </a:r>
            <a:r>
              <a:rPr lang="en-US" sz="2000" b="1" dirty="0" smtClean="0">
                <a:solidFill>
                  <a:srgbClr val="00B0F0"/>
                </a:solidFill>
                <a:latin typeface="Courier New" pitchFamily="49" charset="0"/>
              </a:rPr>
              <a:t>2013));</a:t>
            </a:r>
            <a:endParaRPr lang="en-US" sz="2000" b="1" dirty="0" smtClean="0">
              <a:solidFill>
                <a:srgbClr val="00B0F0"/>
              </a:solidFill>
              <a:latin typeface="Courier New" pitchFamily="49" charset="0"/>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64</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44202" y="3124200"/>
            <a:ext cx="3942857" cy="2923809"/>
          </a:xfrm>
          <a:prstGeom prst="rect">
            <a:avLst/>
          </a:prstGeom>
        </p:spPr>
      </p:pic>
      <p:sp>
        <p:nvSpPr>
          <p:cNvPr id="76803" name="Rectangle 2"/>
          <p:cNvSpPr>
            <a:spLocks noGrp="1" noChangeArrowheads="1"/>
          </p:cNvSpPr>
          <p:nvPr>
            <p:ph type="title"/>
          </p:nvPr>
        </p:nvSpPr>
        <p:spPr/>
        <p:txBody>
          <a:bodyPr/>
          <a:lstStyle/>
          <a:p>
            <a:pPr eaLnBrk="1" hangingPunct="1"/>
            <a:r>
              <a:rPr sz="4000" smtClean="0"/>
              <a:t>Querying Multiple Tables:</a:t>
            </a:r>
            <a:br>
              <a:rPr sz="4000" smtClean="0"/>
            </a:br>
            <a:r>
              <a:rPr sz="4000" smtClean="0"/>
              <a:t>Joins I</a:t>
            </a:r>
          </a:p>
        </p:txBody>
      </p:sp>
      <p:sp>
        <p:nvSpPr>
          <p:cNvPr id="76804" name="Rectangle 3"/>
          <p:cNvSpPr>
            <a:spLocks noGrp="1" noChangeArrowheads="1"/>
          </p:cNvSpPr>
          <p:nvPr>
            <p:ph type="body" idx="1"/>
          </p:nvPr>
        </p:nvSpPr>
        <p:spPr>
          <a:xfrm>
            <a:off x="457200" y="1600200"/>
            <a:ext cx="8229600" cy="1524000"/>
          </a:xfrm>
        </p:spPr>
        <p:txBody>
          <a:bodyPr/>
          <a:lstStyle/>
          <a:p>
            <a:pPr eaLnBrk="1" hangingPunct="1">
              <a:buFontTx/>
              <a:buNone/>
            </a:pPr>
            <a:r>
              <a:rPr lang="en-US" sz="2400" b="1" smtClean="0">
                <a:solidFill>
                  <a:srgbClr val="00B0F0"/>
                </a:solidFill>
                <a:latin typeface="Courier New" pitchFamily="49" charset="0"/>
              </a:rPr>
              <a:t>SELECT	Buyer, ExtendedPrice</a:t>
            </a:r>
          </a:p>
          <a:p>
            <a:pPr eaLnBrk="1" hangingPunct="1">
              <a:buFontTx/>
              <a:buNone/>
            </a:pPr>
            <a:r>
              <a:rPr lang="en-US" sz="2400" b="1" smtClean="0">
                <a:solidFill>
                  <a:srgbClr val="00B0F0"/>
                </a:solidFill>
                <a:latin typeface="Courier New" pitchFamily="49" charset="0"/>
              </a:rPr>
              <a:t>FROM		SKU_DATA, ORDER_ITEM</a:t>
            </a:r>
          </a:p>
          <a:p>
            <a:pPr eaLnBrk="1" hangingPunct="1">
              <a:buFontTx/>
              <a:buNone/>
            </a:pPr>
            <a:r>
              <a:rPr lang="en-US" sz="2400" b="1" smtClean="0">
                <a:solidFill>
                  <a:srgbClr val="00B0F0"/>
                </a:solidFill>
                <a:latin typeface="Courier New" pitchFamily="49" charset="0"/>
              </a:rPr>
              <a:t>WHERE		SKU_DATA.SKU = ORDER_ITEM.SKU;</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65</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91047" y="4495800"/>
            <a:ext cx="3961905" cy="1466667"/>
          </a:xfrm>
          <a:prstGeom prst="rect">
            <a:avLst/>
          </a:prstGeom>
        </p:spPr>
      </p:pic>
      <p:sp>
        <p:nvSpPr>
          <p:cNvPr id="77827" name="Rectangle 2"/>
          <p:cNvSpPr>
            <a:spLocks noGrp="1" noChangeArrowheads="1"/>
          </p:cNvSpPr>
          <p:nvPr>
            <p:ph type="title"/>
          </p:nvPr>
        </p:nvSpPr>
        <p:spPr/>
        <p:txBody>
          <a:bodyPr/>
          <a:lstStyle/>
          <a:p>
            <a:pPr eaLnBrk="1" hangingPunct="1"/>
            <a:r>
              <a:rPr sz="4000" smtClean="0"/>
              <a:t>Querying Multiple Tables:</a:t>
            </a:r>
            <a:br>
              <a:rPr sz="4000" smtClean="0"/>
            </a:br>
            <a:r>
              <a:rPr sz="4000" smtClean="0"/>
              <a:t>Joins II</a:t>
            </a:r>
          </a:p>
        </p:txBody>
      </p:sp>
      <p:sp>
        <p:nvSpPr>
          <p:cNvPr id="77828" name="Rectangle 3"/>
          <p:cNvSpPr>
            <a:spLocks noGrp="1" noChangeArrowheads="1"/>
          </p:cNvSpPr>
          <p:nvPr>
            <p:ph type="body" idx="1"/>
          </p:nvPr>
        </p:nvSpPr>
        <p:spPr>
          <a:xfrm>
            <a:off x="457200" y="1600200"/>
            <a:ext cx="8229600" cy="2743200"/>
          </a:xfrm>
        </p:spPr>
        <p:txBody>
          <a:bodyPr/>
          <a:lstStyle/>
          <a:p>
            <a:pPr eaLnBrk="1" hangingPunct="1">
              <a:buFontTx/>
              <a:buNone/>
            </a:pPr>
            <a:r>
              <a:rPr lang="en-US" sz="2400" b="1" dirty="0" smtClean="0">
                <a:solidFill>
                  <a:srgbClr val="00B0F0"/>
                </a:solidFill>
                <a:latin typeface="Courier New" pitchFamily="49" charset="0"/>
              </a:rPr>
              <a:t>SELECT	Buyer, SUM(</a:t>
            </a:r>
            <a:r>
              <a:rPr lang="en-US" sz="2400" b="1" dirty="0" err="1" smtClean="0">
                <a:solidFill>
                  <a:srgbClr val="00B0F0"/>
                </a:solidFill>
                <a:latin typeface="Courier New" pitchFamily="49" charset="0"/>
              </a:rPr>
              <a:t>ExtendedPrice</a:t>
            </a:r>
            <a:r>
              <a:rPr lang="en-US" sz="2400" b="1" dirty="0" smtClean="0">
                <a:solidFill>
                  <a:srgbClr val="00B0F0"/>
                </a:solidFill>
                <a:latin typeface="Courier New" pitchFamily="49" charset="0"/>
              </a:rPr>
              <a:t>)</a:t>
            </a:r>
          </a:p>
          <a:p>
            <a:pPr eaLnBrk="1" hangingPunct="1">
              <a:buFontTx/>
              <a:buNone/>
            </a:pPr>
            <a:r>
              <a:rPr lang="en-US" sz="2400" b="1" dirty="0" smtClean="0">
                <a:solidFill>
                  <a:srgbClr val="00B0F0"/>
                </a:solidFill>
                <a:latin typeface="Courier New" pitchFamily="49" charset="0"/>
              </a:rPr>
              <a:t>			AS </a:t>
            </a:r>
            <a:r>
              <a:rPr lang="en-US" sz="2400" b="1" dirty="0" err="1" smtClean="0">
                <a:solidFill>
                  <a:srgbClr val="00B0F0"/>
                </a:solidFill>
                <a:latin typeface="Courier New" pitchFamily="49" charset="0"/>
              </a:rPr>
              <a:t>BuyerRevenue</a:t>
            </a:r>
            <a:endParaRPr lang="en-US" sz="2400" b="1" dirty="0" smtClean="0">
              <a:solidFill>
                <a:srgbClr val="00B0F0"/>
              </a:solidFill>
              <a:latin typeface="Courier New" pitchFamily="49" charset="0"/>
            </a:endParaRPr>
          </a:p>
          <a:p>
            <a:pPr eaLnBrk="1" hangingPunct="1">
              <a:buFontTx/>
              <a:buNone/>
            </a:pPr>
            <a:r>
              <a:rPr lang="en-US" sz="2400" b="1" dirty="0" smtClean="0">
                <a:solidFill>
                  <a:srgbClr val="00B0F0"/>
                </a:solidFill>
                <a:latin typeface="Courier New" pitchFamily="49" charset="0"/>
              </a:rPr>
              <a:t>FROM		SKU_DATA, ORDER_ITEM</a:t>
            </a:r>
          </a:p>
          <a:p>
            <a:pPr eaLnBrk="1" hangingPunct="1">
              <a:buFontTx/>
              <a:buNone/>
            </a:pPr>
            <a:r>
              <a:rPr lang="en-US" sz="2400" b="1" dirty="0" smtClean="0">
                <a:solidFill>
                  <a:srgbClr val="00B0F0"/>
                </a:solidFill>
                <a:latin typeface="Courier New" pitchFamily="49" charset="0"/>
              </a:rPr>
              <a:t>WHERE		SKU_DATA.SKU = ORDER_ITEM.SKU</a:t>
            </a:r>
          </a:p>
          <a:p>
            <a:pPr eaLnBrk="1" hangingPunct="1">
              <a:buFontTx/>
              <a:buNone/>
            </a:pPr>
            <a:r>
              <a:rPr lang="en-US" sz="2400" b="1" dirty="0" smtClean="0">
                <a:solidFill>
                  <a:srgbClr val="00B0F0"/>
                </a:solidFill>
                <a:latin typeface="Courier New" pitchFamily="49" charset="0"/>
              </a:rPr>
              <a:t>GROUP BY	Buyer</a:t>
            </a:r>
          </a:p>
          <a:p>
            <a:pPr eaLnBrk="1" hangingPunct="1">
              <a:buFontTx/>
              <a:buNone/>
            </a:pPr>
            <a:r>
              <a:rPr lang="en-US" sz="2400" b="1" dirty="0" smtClean="0">
                <a:solidFill>
                  <a:srgbClr val="00B0F0"/>
                </a:solidFill>
                <a:latin typeface="Courier New" pitchFamily="49" charset="0"/>
              </a:rPr>
              <a:t>ORDER BY	</a:t>
            </a:r>
            <a:r>
              <a:rPr lang="en-US" sz="2400" b="1" dirty="0" err="1" smtClean="0">
                <a:solidFill>
                  <a:srgbClr val="00B0F0"/>
                </a:solidFill>
                <a:latin typeface="Courier New" pitchFamily="49" charset="0"/>
              </a:rPr>
              <a:t>BuyerRevenue</a:t>
            </a:r>
            <a:r>
              <a:rPr lang="en-US" sz="2400" b="1" dirty="0" smtClean="0">
                <a:solidFill>
                  <a:srgbClr val="00B0F0"/>
                </a:solidFill>
                <a:latin typeface="Courier New" pitchFamily="49" charset="0"/>
              </a:rPr>
              <a:t> DESC;</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66</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44892" y="3845087"/>
            <a:ext cx="4357353" cy="2376034"/>
          </a:xfrm>
          <a:prstGeom prst="rect">
            <a:avLst/>
          </a:prstGeom>
        </p:spPr>
      </p:pic>
      <p:sp>
        <p:nvSpPr>
          <p:cNvPr id="78851" name="Rectangle 2"/>
          <p:cNvSpPr>
            <a:spLocks noGrp="1" noChangeArrowheads="1"/>
          </p:cNvSpPr>
          <p:nvPr>
            <p:ph type="title"/>
          </p:nvPr>
        </p:nvSpPr>
        <p:spPr/>
        <p:txBody>
          <a:bodyPr/>
          <a:lstStyle/>
          <a:p>
            <a:pPr eaLnBrk="1" hangingPunct="1"/>
            <a:r>
              <a:rPr sz="4000" smtClean="0"/>
              <a:t>Querying Multiple Tables:</a:t>
            </a:r>
            <a:br>
              <a:rPr sz="4000" smtClean="0"/>
            </a:br>
            <a:r>
              <a:rPr sz="4000" smtClean="0"/>
              <a:t>Joins III</a:t>
            </a:r>
          </a:p>
        </p:txBody>
      </p:sp>
      <p:sp>
        <p:nvSpPr>
          <p:cNvPr id="78852" name="Rectangle 3"/>
          <p:cNvSpPr>
            <a:spLocks noGrp="1" noChangeArrowheads="1"/>
          </p:cNvSpPr>
          <p:nvPr>
            <p:ph type="body" idx="1"/>
          </p:nvPr>
        </p:nvSpPr>
        <p:spPr>
          <a:xfrm>
            <a:off x="457200" y="1600200"/>
            <a:ext cx="8229600" cy="2286000"/>
          </a:xfrm>
        </p:spPr>
        <p:txBody>
          <a:bodyPr/>
          <a:lstStyle/>
          <a:p>
            <a:pPr eaLnBrk="1" hangingPunct="1">
              <a:buFontTx/>
              <a:buNone/>
            </a:pPr>
            <a:r>
              <a:rPr lang="en-US" sz="2400" b="1" smtClean="0">
                <a:solidFill>
                  <a:srgbClr val="0099CC"/>
                </a:solidFill>
                <a:latin typeface="Courier New" pitchFamily="49" charset="0"/>
              </a:rPr>
              <a:t>SELECT	Buyer, ExtendedPrice, OrderMonth</a:t>
            </a:r>
          </a:p>
          <a:p>
            <a:pPr eaLnBrk="1" hangingPunct="1">
              <a:buFontTx/>
              <a:buNone/>
            </a:pPr>
            <a:r>
              <a:rPr lang="en-US" sz="2400" b="1" smtClean="0">
                <a:solidFill>
                  <a:srgbClr val="0099CC"/>
                </a:solidFill>
                <a:latin typeface="Courier New" pitchFamily="49" charset="0"/>
              </a:rPr>
              <a:t>FROM		SKU_DATA, ORDER_ITEM, RETAIL_ORDER</a:t>
            </a:r>
          </a:p>
          <a:p>
            <a:pPr eaLnBrk="1" hangingPunct="1">
              <a:buFontTx/>
              <a:buNone/>
            </a:pPr>
            <a:r>
              <a:rPr lang="en-US" sz="2400" b="1" smtClean="0">
                <a:solidFill>
                  <a:srgbClr val="0099CC"/>
                </a:solidFill>
                <a:latin typeface="Courier New" pitchFamily="49" charset="0"/>
              </a:rPr>
              <a:t>WHERE		SKU_DATA.SKU = ORDER_ITEM.SKU</a:t>
            </a:r>
          </a:p>
          <a:p>
            <a:pPr eaLnBrk="1" hangingPunct="1">
              <a:buFontTx/>
              <a:buNone/>
            </a:pPr>
            <a:r>
              <a:rPr lang="en-US" sz="2400" b="1" smtClean="0">
                <a:solidFill>
                  <a:srgbClr val="0099CC"/>
                </a:solidFill>
                <a:latin typeface="Courier New" pitchFamily="49" charset="0"/>
              </a:rPr>
              <a:t>		AND	ORDER_ITEM.OrderNumber =</a:t>
            </a:r>
          </a:p>
          <a:p>
            <a:pPr eaLnBrk="1" hangingPunct="1">
              <a:buFontTx/>
              <a:buNone/>
            </a:pPr>
            <a:r>
              <a:rPr lang="en-US" sz="2400" b="1" smtClean="0">
                <a:solidFill>
                  <a:srgbClr val="0099CC"/>
                </a:solidFill>
                <a:latin typeface="Courier New" pitchFamily="49" charset="0"/>
              </a:rPr>
              <a:t>			RETAIL_ORDER.OrderNumber;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67</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sz="4000" dirty="0" smtClean="0"/>
              <a:t>JOIN ON Syntax</a:t>
            </a:r>
            <a:endParaRPr sz="4000" dirty="0" smtClean="0"/>
          </a:p>
        </p:txBody>
      </p:sp>
      <p:sp>
        <p:nvSpPr>
          <p:cNvPr id="78852" name="Rectangle 3"/>
          <p:cNvSpPr>
            <a:spLocks noGrp="1" noChangeArrowheads="1"/>
          </p:cNvSpPr>
          <p:nvPr>
            <p:ph type="body" idx="1"/>
          </p:nvPr>
        </p:nvSpPr>
        <p:spPr>
          <a:xfrm>
            <a:off x="457200" y="1600200"/>
            <a:ext cx="8229600" cy="2286000"/>
          </a:xfrm>
        </p:spPr>
        <p:txBody>
          <a:bodyPr/>
          <a:lstStyle/>
          <a:p>
            <a:pPr eaLnBrk="1" hangingPunct="1">
              <a:buNone/>
            </a:pPr>
            <a:r>
              <a:rPr lang="en-US" sz="1800" b="1" dirty="0">
                <a:solidFill>
                  <a:srgbClr val="00B0F0"/>
                </a:solidFill>
                <a:latin typeface="Courier New" pitchFamily="49" charset="0"/>
              </a:rPr>
              <a:t>SELECT </a:t>
            </a:r>
            <a:r>
              <a:rPr lang="en-US" sz="1800" b="1" dirty="0" err="1">
                <a:solidFill>
                  <a:srgbClr val="00B0F0"/>
                </a:solidFill>
                <a:latin typeface="Courier New" pitchFamily="49" charset="0"/>
              </a:rPr>
              <a:t>RETAIL_ORDER.OrderNumber</a:t>
            </a:r>
            <a:r>
              <a:rPr lang="en-US" sz="1800" b="1" dirty="0">
                <a:solidFill>
                  <a:srgbClr val="00B0F0"/>
                </a:solidFill>
                <a:latin typeface="Courier New" pitchFamily="49" charset="0"/>
              </a:rPr>
              <a:t>, </a:t>
            </a:r>
            <a:r>
              <a:rPr lang="en-US" sz="1800" b="1" dirty="0" err="1">
                <a:solidFill>
                  <a:srgbClr val="00B0F0"/>
                </a:solidFill>
                <a:latin typeface="Courier New" pitchFamily="49" charset="0"/>
              </a:rPr>
              <a:t>StoreNumber</a:t>
            </a:r>
            <a:r>
              <a:rPr lang="en-US" sz="1800" b="1" dirty="0">
                <a:solidFill>
                  <a:srgbClr val="00B0F0"/>
                </a:solidFill>
                <a:latin typeface="Courier New" pitchFamily="49" charset="0"/>
              </a:rPr>
              <a:t>, </a:t>
            </a:r>
            <a:r>
              <a:rPr lang="en-US" sz="1800" b="1" dirty="0" err="1">
                <a:solidFill>
                  <a:srgbClr val="00B0F0"/>
                </a:solidFill>
                <a:latin typeface="Courier New" pitchFamily="49" charset="0"/>
              </a:rPr>
              <a:t>OrderYear</a:t>
            </a:r>
            <a:r>
              <a:rPr lang="en-US" sz="1800" b="1" dirty="0" smtClean="0">
                <a:solidFill>
                  <a:srgbClr val="00B0F0"/>
                </a:solidFill>
                <a:latin typeface="Courier New" pitchFamily="49" charset="0"/>
              </a:rPr>
              <a:t>,</a:t>
            </a:r>
          </a:p>
          <a:p>
            <a:pPr eaLnBrk="1" hangingPunct="1">
              <a:buNone/>
            </a:pPr>
            <a:r>
              <a:rPr lang="en-US" sz="1800" b="1" dirty="0" smtClean="0">
                <a:solidFill>
                  <a:srgbClr val="00B0F0"/>
                </a:solidFill>
                <a:latin typeface="Courier New" pitchFamily="49" charset="0"/>
              </a:rPr>
              <a:t>		ORDER_ITEM.SKU</a:t>
            </a:r>
            <a:r>
              <a:rPr lang="en-US" sz="1800" b="1" dirty="0">
                <a:solidFill>
                  <a:srgbClr val="00B0F0"/>
                </a:solidFill>
                <a:latin typeface="Courier New" pitchFamily="49" charset="0"/>
              </a:rPr>
              <a:t>, </a:t>
            </a:r>
            <a:r>
              <a:rPr lang="en-US" sz="1800" b="1" dirty="0" err="1">
                <a:solidFill>
                  <a:srgbClr val="00B0F0"/>
                </a:solidFill>
                <a:latin typeface="Courier New" pitchFamily="49" charset="0"/>
              </a:rPr>
              <a:t>SKU_Description</a:t>
            </a:r>
            <a:r>
              <a:rPr lang="en-US" sz="1800" b="1" dirty="0">
                <a:solidFill>
                  <a:srgbClr val="00B0F0"/>
                </a:solidFill>
                <a:latin typeface="Courier New" pitchFamily="49" charset="0"/>
              </a:rPr>
              <a:t>, Department</a:t>
            </a:r>
          </a:p>
          <a:p>
            <a:pPr eaLnBrk="1" hangingPunct="1">
              <a:buNone/>
            </a:pPr>
            <a:r>
              <a:rPr lang="en-US" sz="1800" b="1" dirty="0">
                <a:solidFill>
                  <a:srgbClr val="00B0F0"/>
                </a:solidFill>
                <a:latin typeface="Courier New" pitchFamily="49" charset="0"/>
              </a:rPr>
              <a:t>FROM </a:t>
            </a:r>
            <a:r>
              <a:rPr lang="en-US" sz="1800" b="1" dirty="0" smtClean="0">
                <a:solidFill>
                  <a:srgbClr val="00B0F0"/>
                </a:solidFill>
                <a:latin typeface="Courier New" pitchFamily="49" charset="0"/>
              </a:rPr>
              <a:t>	RETAIL_ORDER </a:t>
            </a:r>
            <a:r>
              <a:rPr lang="en-US" sz="1800" b="1" dirty="0">
                <a:solidFill>
                  <a:srgbClr val="00B0F0"/>
                </a:solidFill>
                <a:latin typeface="Courier New" pitchFamily="49" charset="0"/>
              </a:rPr>
              <a:t>JOIN ORDER_ITEM</a:t>
            </a:r>
          </a:p>
          <a:p>
            <a:pPr eaLnBrk="1" hangingPunct="1">
              <a:buNone/>
            </a:pPr>
            <a:r>
              <a:rPr lang="en-US" sz="1800" b="1" dirty="0" smtClean="0">
                <a:solidFill>
                  <a:srgbClr val="00B0F0"/>
                </a:solidFill>
                <a:latin typeface="Courier New" pitchFamily="49" charset="0"/>
              </a:rPr>
              <a:t>	ON 	</a:t>
            </a:r>
            <a:r>
              <a:rPr lang="en-US" sz="1800" b="1" dirty="0" err="1" smtClean="0">
                <a:solidFill>
                  <a:srgbClr val="00B0F0"/>
                </a:solidFill>
                <a:latin typeface="Courier New" pitchFamily="49" charset="0"/>
              </a:rPr>
              <a:t>RETAIL_ORDER.OrderNumber</a:t>
            </a:r>
            <a:r>
              <a:rPr lang="en-US" sz="1800" b="1" dirty="0" smtClean="0">
                <a:solidFill>
                  <a:srgbClr val="00B0F0"/>
                </a:solidFill>
                <a:latin typeface="Courier New" pitchFamily="49" charset="0"/>
              </a:rPr>
              <a:t>=</a:t>
            </a:r>
            <a:r>
              <a:rPr lang="en-US" sz="1800" b="1" dirty="0" err="1" smtClean="0">
                <a:solidFill>
                  <a:srgbClr val="00B0F0"/>
                </a:solidFill>
                <a:latin typeface="Courier New" pitchFamily="49" charset="0"/>
              </a:rPr>
              <a:t>ORDER_ITEM.OrderNumber</a:t>
            </a:r>
            <a:endParaRPr lang="en-US" sz="1800" b="1" dirty="0">
              <a:solidFill>
                <a:srgbClr val="00B0F0"/>
              </a:solidFill>
              <a:latin typeface="Courier New" pitchFamily="49" charset="0"/>
            </a:endParaRPr>
          </a:p>
          <a:p>
            <a:pPr eaLnBrk="1" hangingPunct="1">
              <a:buNone/>
            </a:pPr>
            <a:r>
              <a:rPr lang="en-US" sz="1800" b="1" dirty="0" smtClean="0">
                <a:solidFill>
                  <a:srgbClr val="00B0F0"/>
                </a:solidFill>
                <a:latin typeface="Courier New" pitchFamily="49" charset="0"/>
              </a:rPr>
              <a:t>		JOIN 	SKU_DATA</a:t>
            </a:r>
            <a:endParaRPr lang="en-US" sz="1800" b="1" dirty="0">
              <a:solidFill>
                <a:srgbClr val="00B0F0"/>
              </a:solidFill>
              <a:latin typeface="Courier New" pitchFamily="49" charset="0"/>
            </a:endParaRPr>
          </a:p>
          <a:p>
            <a:pPr eaLnBrk="1" hangingPunct="1">
              <a:buNone/>
            </a:pPr>
            <a:r>
              <a:rPr lang="en-US" sz="1800" b="1" dirty="0" smtClean="0">
                <a:solidFill>
                  <a:srgbClr val="00B0F0"/>
                </a:solidFill>
                <a:latin typeface="Courier New" pitchFamily="49" charset="0"/>
              </a:rPr>
              <a:t>		   ON 	ORDER_ITEM.SKU=SKU_DATA.SKU</a:t>
            </a:r>
            <a:endParaRPr lang="en-US" sz="1800" b="1" dirty="0">
              <a:solidFill>
                <a:srgbClr val="00B0F0"/>
              </a:solidFill>
              <a:latin typeface="Courier New" pitchFamily="49" charset="0"/>
            </a:endParaRPr>
          </a:p>
          <a:p>
            <a:pPr eaLnBrk="1" hangingPunct="1">
              <a:buNone/>
            </a:pPr>
            <a:r>
              <a:rPr lang="en-US" sz="1800" b="1" dirty="0">
                <a:solidFill>
                  <a:srgbClr val="00B0F0"/>
                </a:solidFill>
                <a:latin typeface="Courier New" pitchFamily="49" charset="0"/>
              </a:rPr>
              <a:t>WHERE </a:t>
            </a:r>
            <a:r>
              <a:rPr lang="en-US" sz="1800" b="1" dirty="0" smtClean="0">
                <a:solidFill>
                  <a:srgbClr val="00B0F0"/>
                </a:solidFill>
                <a:latin typeface="Courier New" pitchFamily="49" charset="0"/>
              </a:rPr>
              <a:t> 	</a:t>
            </a:r>
            <a:r>
              <a:rPr lang="en-US" sz="1800" b="1" dirty="0" err="1" smtClean="0">
                <a:solidFill>
                  <a:srgbClr val="00B0F0"/>
                </a:solidFill>
                <a:latin typeface="Courier New" pitchFamily="49" charset="0"/>
              </a:rPr>
              <a:t>OrderYear</a:t>
            </a:r>
            <a:r>
              <a:rPr lang="en-US" sz="1800" b="1" dirty="0" smtClean="0">
                <a:solidFill>
                  <a:srgbClr val="00B0F0"/>
                </a:solidFill>
                <a:latin typeface="Courier New" pitchFamily="49" charset="0"/>
              </a:rPr>
              <a:t> </a:t>
            </a:r>
            <a:r>
              <a:rPr lang="en-US" sz="1800" b="1" dirty="0">
                <a:solidFill>
                  <a:srgbClr val="00B0F0"/>
                </a:solidFill>
                <a:latin typeface="Courier New" pitchFamily="49" charset="0"/>
              </a:rPr>
              <a:t>= '2012'</a:t>
            </a:r>
          </a:p>
          <a:p>
            <a:pPr eaLnBrk="1" hangingPunct="1">
              <a:buNone/>
            </a:pPr>
            <a:r>
              <a:rPr lang="en-US" sz="1800" b="1" dirty="0">
                <a:solidFill>
                  <a:srgbClr val="00B0F0"/>
                </a:solidFill>
                <a:latin typeface="Courier New" pitchFamily="49" charset="0"/>
              </a:rPr>
              <a:t>ORDER BY </a:t>
            </a:r>
            <a:r>
              <a:rPr lang="en-US" sz="1800" b="1" dirty="0" smtClean="0">
                <a:solidFill>
                  <a:srgbClr val="00B0F0"/>
                </a:solidFill>
                <a:latin typeface="Courier New" pitchFamily="49" charset="0"/>
              </a:rPr>
              <a:t>	</a:t>
            </a:r>
            <a:r>
              <a:rPr lang="en-US" sz="1800" b="1" dirty="0" err="1" smtClean="0">
                <a:solidFill>
                  <a:srgbClr val="00B0F0"/>
                </a:solidFill>
                <a:latin typeface="Courier New" pitchFamily="49" charset="0"/>
              </a:rPr>
              <a:t>RETAIL_ORDER.OrderNumber</a:t>
            </a:r>
            <a:r>
              <a:rPr lang="en-US" sz="1800" b="1" dirty="0">
                <a:solidFill>
                  <a:srgbClr val="00B0F0"/>
                </a:solidFill>
                <a:latin typeface="Courier New" pitchFamily="49" charset="0"/>
              </a:rPr>
              <a:t>, ORDER_ITEM.SKU;</a:t>
            </a:r>
            <a:endParaRPr lang="en-US" sz="1800" b="1" dirty="0">
              <a:solidFill>
                <a:srgbClr val="00B0F0"/>
              </a:solidFill>
              <a:latin typeface="Courier New" pitchFamily="49" charset="0"/>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68</a:t>
            </a:fld>
            <a:endParaRPr lang="en-US" smtClean="0"/>
          </a:p>
          <a:p>
            <a:pPr>
              <a:defRPr/>
            </a:pPr>
            <a:endParaRPr lang="en-US" dirty="0"/>
          </a:p>
        </p:txBody>
      </p:sp>
    </p:spTree>
    <p:extLst>
      <p:ext uri="{BB962C8B-B14F-4D97-AF65-F5344CB8AC3E}">
        <p14:creationId xmlns:p14="http://schemas.microsoft.com/office/powerpoint/2010/main" val="15195983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sz="4000" dirty="0" smtClean="0"/>
              <a:t>JOIN ON Syntax Results</a:t>
            </a:r>
            <a:endParaRPr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69</a:t>
            </a:fld>
            <a:endParaRPr lang="en-US" smtClean="0"/>
          </a:p>
          <a:p>
            <a:pPr>
              <a:defRPr/>
            </a:pPr>
            <a:endParaRPr lang="en-US" dirty="0"/>
          </a:p>
        </p:txBody>
      </p:sp>
      <p:pic>
        <p:nvPicPr>
          <p:cNvPr id="5" name="Picture 4"/>
          <p:cNvPicPr>
            <a:picLocks noChangeAspect="1"/>
          </p:cNvPicPr>
          <p:nvPr/>
        </p:nvPicPr>
        <p:blipFill>
          <a:blip r:embed="rId3"/>
          <a:stretch>
            <a:fillRect/>
          </a:stretch>
        </p:blipFill>
        <p:spPr>
          <a:xfrm>
            <a:off x="495301" y="1828800"/>
            <a:ext cx="8191500" cy="1484469"/>
          </a:xfrm>
          <a:prstGeom prst="rect">
            <a:avLst/>
          </a:prstGeom>
        </p:spPr>
      </p:pic>
    </p:spTree>
    <p:extLst>
      <p:ext uri="{BB962C8B-B14F-4D97-AF65-F5344CB8AC3E}">
        <p14:creationId xmlns:p14="http://schemas.microsoft.com/office/powerpoint/2010/main" val="1314526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sz="3200" smtClean="0"/>
              <a:t>Components of a Data Warehouse</a:t>
            </a:r>
          </a:p>
        </p:txBody>
      </p:sp>
      <p:pic>
        <p:nvPicPr>
          <p:cNvPr id="19459" name="Picture 5" descr="C:\Users\Auer.WWU\Auer-Projects\Kroenke-Auer-Projects\Kroenke-Auer-DBP-e11\DBP-e11-Supplements\Images\Chapter13\Fig13-3.jpg"/>
          <p:cNvPicPr>
            <a:picLocks noGrp="1" noChangeAspect="1" noChangeArrowheads="1"/>
          </p:cNvPicPr>
          <p:nvPr>
            <p:ph idx="1"/>
          </p:nvPr>
        </p:nvPicPr>
        <p:blipFill>
          <a:blip r:embed="rId3" cstate="print"/>
          <a:srcRect/>
          <a:stretch>
            <a:fillRect/>
          </a:stretch>
        </p:blipFill>
        <p:spPr>
          <a:xfrm>
            <a:off x="495300" y="1709738"/>
            <a:ext cx="8064500" cy="3376612"/>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sz="4000" dirty="0" smtClean="0"/>
              <a:t>OUTER JOINS I</a:t>
            </a:r>
            <a:endParaRPr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70</a:t>
            </a:fld>
            <a:endParaRPr lang="en-US" smtClean="0"/>
          </a:p>
          <a:p>
            <a:pPr>
              <a:defRPr/>
            </a:pPr>
            <a:endParaRPr lang="en-US" dirty="0"/>
          </a:p>
        </p:txBody>
      </p:sp>
      <p:pic>
        <p:nvPicPr>
          <p:cNvPr id="6" name="Picture 5"/>
          <p:cNvPicPr>
            <a:picLocks noChangeAspect="1"/>
          </p:cNvPicPr>
          <p:nvPr/>
        </p:nvPicPr>
        <p:blipFill>
          <a:blip r:embed="rId3"/>
          <a:stretch>
            <a:fillRect/>
          </a:stretch>
        </p:blipFill>
        <p:spPr>
          <a:xfrm>
            <a:off x="480060" y="1676400"/>
            <a:ext cx="8130540" cy="3841904"/>
          </a:xfrm>
          <a:prstGeom prst="rect">
            <a:avLst/>
          </a:prstGeom>
        </p:spPr>
      </p:pic>
    </p:spTree>
    <p:extLst>
      <p:ext uri="{BB962C8B-B14F-4D97-AF65-F5344CB8AC3E}">
        <p14:creationId xmlns:p14="http://schemas.microsoft.com/office/powerpoint/2010/main" val="18824196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sz="4000" dirty="0" smtClean="0"/>
              <a:t>OUTER JOINS II</a:t>
            </a:r>
            <a:endParaRPr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71</a:t>
            </a:fld>
            <a:endParaRPr lang="en-US" smtClean="0"/>
          </a:p>
          <a:p>
            <a:pPr>
              <a:defRPr/>
            </a:pPr>
            <a:endParaRPr lang="en-US" dirty="0"/>
          </a:p>
        </p:txBody>
      </p:sp>
      <p:pic>
        <p:nvPicPr>
          <p:cNvPr id="4" name="Picture 3"/>
          <p:cNvPicPr>
            <a:picLocks noChangeAspect="1"/>
          </p:cNvPicPr>
          <p:nvPr/>
        </p:nvPicPr>
        <p:blipFill>
          <a:blip r:embed="rId3"/>
          <a:stretch>
            <a:fillRect/>
          </a:stretch>
        </p:blipFill>
        <p:spPr>
          <a:xfrm>
            <a:off x="480061" y="1600200"/>
            <a:ext cx="8206740" cy="2032862"/>
          </a:xfrm>
          <a:prstGeom prst="rect">
            <a:avLst/>
          </a:prstGeom>
        </p:spPr>
      </p:pic>
    </p:spTree>
    <p:extLst>
      <p:ext uri="{BB962C8B-B14F-4D97-AF65-F5344CB8AC3E}">
        <p14:creationId xmlns:p14="http://schemas.microsoft.com/office/powerpoint/2010/main" val="9609504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524000"/>
            <a:ext cx="8192795" cy="2209800"/>
          </a:xfrm>
          <a:prstGeom prst="rect">
            <a:avLst/>
          </a:prstGeom>
        </p:spPr>
      </p:pic>
      <p:sp>
        <p:nvSpPr>
          <p:cNvPr id="78851" name="Rectangle 2"/>
          <p:cNvSpPr>
            <a:spLocks noGrp="1" noChangeArrowheads="1"/>
          </p:cNvSpPr>
          <p:nvPr>
            <p:ph type="title"/>
          </p:nvPr>
        </p:nvSpPr>
        <p:spPr/>
        <p:txBody>
          <a:bodyPr/>
          <a:lstStyle/>
          <a:p>
            <a:pPr eaLnBrk="1" hangingPunct="1"/>
            <a:r>
              <a:rPr sz="4000" dirty="0" smtClean="0"/>
              <a:t>OUTER JOINS III</a:t>
            </a:r>
            <a:endParaRPr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72</a:t>
            </a:fld>
            <a:endParaRPr lang="en-US" smtClean="0"/>
          </a:p>
          <a:p>
            <a:pPr>
              <a:defRPr/>
            </a:pPr>
            <a:endParaRPr lang="en-US" dirty="0"/>
          </a:p>
        </p:txBody>
      </p:sp>
    </p:spTree>
    <p:extLst>
      <p:ext uri="{BB962C8B-B14F-4D97-AF65-F5344CB8AC3E}">
        <p14:creationId xmlns:p14="http://schemas.microsoft.com/office/powerpoint/2010/main" val="29390935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pPr eaLnBrk="1" hangingPunct="1"/>
            <a:r>
              <a:rPr sz="4000" dirty="0" smtClean="0"/>
              <a:t>OUTER JOINS IV</a:t>
            </a:r>
            <a:endParaRPr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73</a:t>
            </a:fld>
            <a:endParaRPr lang="en-US" smtClean="0"/>
          </a:p>
          <a:p>
            <a:pPr>
              <a:defRPr/>
            </a:pPr>
            <a:endParaRPr lang="en-US" dirty="0"/>
          </a:p>
        </p:txBody>
      </p:sp>
      <p:pic>
        <p:nvPicPr>
          <p:cNvPr id="4" name="Picture 3"/>
          <p:cNvPicPr>
            <a:picLocks noChangeAspect="1"/>
          </p:cNvPicPr>
          <p:nvPr/>
        </p:nvPicPr>
        <p:blipFill>
          <a:blip r:embed="rId3"/>
          <a:stretch>
            <a:fillRect/>
          </a:stretch>
        </p:blipFill>
        <p:spPr>
          <a:xfrm>
            <a:off x="457200" y="1524000"/>
            <a:ext cx="8196512" cy="2286000"/>
          </a:xfrm>
          <a:prstGeom prst="rect">
            <a:avLst/>
          </a:prstGeom>
        </p:spPr>
      </p:pic>
    </p:spTree>
    <p:extLst>
      <p:ext uri="{BB962C8B-B14F-4D97-AF65-F5344CB8AC3E}">
        <p14:creationId xmlns:p14="http://schemas.microsoft.com/office/powerpoint/2010/main" val="40189095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smtClean="0"/>
              <a:t>Subqueries versus Joins</a:t>
            </a:r>
          </a:p>
        </p:txBody>
      </p:sp>
      <p:sp>
        <p:nvSpPr>
          <p:cNvPr id="79875" name="Rectangle 3"/>
          <p:cNvSpPr>
            <a:spLocks noGrp="1" noChangeArrowheads="1"/>
          </p:cNvSpPr>
          <p:nvPr>
            <p:ph type="body" idx="1"/>
          </p:nvPr>
        </p:nvSpPr>
        <p:spPr/>
        <p:txBody>
          <a:bodyPr/>
          <a:lstStyle/>
          <a:p>
            <a:pPr eaLnBrk="1" hangingPunct="1">
              <a:lnSpc>
                <a:spcPct val="90000"/>
              </a:lnSpc>
            </a:pPr>
            <a:r>
              <a:rPr lang="en-US" sz="2800" i="1" smtClean="0"/>
              <a:t>Subqueries</a:t>
            </a:r>
            <a:r>
              <a:rPr lang="en-US" sz="2800" smtClean="0"/>
              <a:t> and </a:t>
            </a:r>
            <a:r>
              <a:rPr lang="en-US" sz="2800" i="1" smtClean="0"/>
              <a:t>joins</a:t>
            </a:r>
            <a:r>
              <a:rPr lang="en-US" sz="2800" smtClean="0"/>
              <a:t> both process multiple tables.</a:t>
            </a:r>
          </a:p>
          <a:p>
            <a:pPr eaLnBrk="1" hangingPunct="1">
              <a:lnSpc>
                <a:spcPct val="90000"/>
              </a:lnSpc>
            </a:pPr>
            <a:r>
              <a:rPr lang="en-US" sz="2800" smtClean="0"/>
              <a:t>A subquery can only be used to retrieve data from the top table.</a:t>
            </a:r>
          </a:p>
          <a:p>
            <a:pPr eaLnBrk="1" hangingPunct="1">
              <a:lnSpc>
                <a:spcPct val="90000"/>
              </a:lnSpc>
            </a:pPr>
            <a:r>
              <a:rPr lang="en-US" sz="2800" smtClean="0"/>
              <a:t>A join can be used to obtain data from any number of tables, including the “top table” of the subquery. </a:t>
            </a:r>
          </a:p>
          <a:p>
            <a:pPr eaLnBrk="1" hangingPunct="1">
              <a:lnSpc>
                <a:spcPct val="90000"/>
              </a:lnSpc>
            </a:pPr>
            <a:r>
              <a:rPr lang="en-US" sz="2800" smtClean="0"/>
              <a:t>In Chapter 7, we will study the </a:t>
            </a:r>
            <a:r>
              <a:rPr lang="en-US" sz="2800" b="1" smtClean="0">
                <a:solidFill>
                  <a:srgbClr val="0066FF"/>
                </a:solidFill>
              </a:rPr>
              <a:t>correlated subquery</a:t>
            </a:r>
            <a:r>
              <a:rPr lang="en-US" sz="2800" smtClean="0"/>
              <a:t>.  That kind of subquery can do work that is not possible with joins.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74</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sz="3600" dirty="0"/>
              <a:t/>
            </a:r>
            <a:br>
              <a:rPr sz="3600" dirty="0"/>
            </a:br>
            <a:r>
              <a:rPr sz="3600" dirty="0">
                <a:latin typeface="Calibri" pitchFamily="34" charset="0"/>
                <a:cs typeface="Calibri" pitchFamily="34" charset="0"/>
              </a:rPr>
              <a:t>David </a:t>
            </a:r>
            <a:r>
              <a:rPr sz="3600" dirty="0" err="1">
                <a:latin typeface="Calibri" pitchFamily="34" charset="0"/>
                <a:cs typeface="Calibri" pitchFamily="34" charset="0"/>
              </a:rPr>
              <a:t>Kroenke</a:t>
            </a:r>
            <a:r>
              <a:rPr sz="3600" dirty="0">
                <a:latin typeface="Calibri" pitchFamily="34" charset="0"/>
                <a:cs typeface="Calibri" pitchFamily="34" charset="0"/>
              </a:rPr>
              <a:t> and David Auer</a:t>
            </a:r>
            <a:r>
              <a:rPr sz="3600" dirty="0"/>
              <a:t/>
            </a:r>
            <a:br>
              <a:rPr sz="3600" dirty="0"/>
            </a:br>
            <a:r>
              <a:rPr sz="4000" dirty="0"/>
              <a:t> </a:t>
            </a:r>
            <a:r>
              <a:rPr sz="4000" dirty="0">
                <a:latin typeface="Calibri" pitchFamily="34" charset="0"/>
                <a:cs typeface="Calibri" pitchFamily="34" charset="0"/>
              </a:rPr>
              <a:t>Database Processing</a:t>
            </a:r>
            <a:r>
              <a:rPr sz="4000" dirty="0">
                <a:solidFill>
                  <a:schemeClr val="tx1"/>
                </a:solidFill>
              </a:rPr>
              <a:t/>
            </a:r>
            <a:br>
              <a:rPr sz="4000" dirty="0">
                <a:solidFill>
                  <a:schemeClr val="tx1"/>
                </a:solidFill>
              </a:rPr>
            </a:br>
            <a:r>
              <a:rPr sz="3200" dirty="0">
                <a:solidFill>
                  <a:schemeClr val="bg1">
                    <a:lumMod val="85000"/>
                  </a:schemeClr>
                </a:solidFill>
                <a:latin typeface="Calibri" pitchFamily="34" charset="0"/>
                <a:cs typeface="Calibri" pitchFamily="34" charset="0"/>
              </a:rPr>
              <a:t>Fundamentals, Design, and Implementation</a:t>
            </a:r>
            <a:r>
              <a:rPr sz="3200" dirty="0">
                <a:solidFill>
                  <a:schemeClr val="bg2">
                    <a:lumMod val="40000"/>
                    <a:lumOff val="60000"/>
                  </a:schemeClr>
                </a:solidFill>
              </a:rPr>
              <a:t/>
            </a:r>
            <a:br>
              <a:rPr sz="3200" dirty="0">
                <a:solidFill>
                  <a:schemeClr val="bg2">
                    <a:lumMod val="40000"/>
                    <a:lumOff val="60000"/>
                  </a:schemeClr>
                </a:solidFill>
              </a:rPr>
            </a:br>
            <a:r>
              <a:rPr sz="3200" dirty="0">
                <a:latin typeface="Calibri" pitchFamily="34" charset="0"/>
                <a:cs typeface="Calibri" pitchFamily="34" charset="0"/>
              </a:rPr>
              <a:t>(</a:t>
            </a:r>
            <a:r>
              <a:rPr sz="3200" dirty="0" smtClean="0">
                <a:latin typeface="Calibri" pitchFamily="34" charset="0"/>
                <a:cs typeface="Calibri" pitchFamily="34" charset="0"/>
              </a:rPr>
              <a:t>13</a:t>
            </a:r>
            <a:r>
              <a:rPr sz="3200" baseline="30000" dirty="0" smtClean="0">
                <a:latin typeface="Calibri" pitchFamily="34" charset="0"/>
                <a:cs typeface="Calibri" pitchFamily="34" charset="0"/>
              </a:rPr>
              <a:t>th</a:t>
            </a:r>
            <a:r>
              <a:rPr sz="3200" dirty="0" smtClean="0">
                <a:latin typeface="Calibri" pitchFamily="34" charset="0"/>
                <a:cs typeface="Calibri" pitchFamily="34" charset="0"/>
              </a:rPr>
              <a:t> </a:t>
            </a:r>
            <a:r>
              <a:rPr sz="3200" dirty="0">
                <a:latin typeface="Calibri" pitchFamily="34" charset="0"/>
                <a:cs typeface="Calibri" pitchFamily="34" charset="0"/>
              </a:rPr>
              <a:t>Edition)</a:t>
            </a:r>
            <a:r>
              <a:rPr sz="3200" dirty="0">
                <a:solidFill>
                  <a:schemeClr val="bg2">
                    <a:lumMod val="40000"/>
                    <a:lumOff val="60000"/>
                  </a:schemeClr>
                </a:solidFill>
              </a:rPr>
              <a:t/>
            </a:r>
            <a:br>
              <a:rPr sz="3200" dirty="0">
                <a:solidFill>
                  <a:schemeClr val="bg2">
                    <a:lumMod val="40000"/>
                    <a:lumOff val="60000"/>
                  </a:schemeClr>
                </a:solidFill>
              </a:rPr>
            </a:br>
            <a:endParaRPr sz="3200" dirty="0">
              <a:solidFill>
                <a:schemeClr val="bg2">
                  <a:lumMod val="40000"/>
                  <a:lumOff val="60000"/>
                </a:schemeClr>
              </a:solidFill>
            </a:endParaRPr>
          </a:p>
        </p:txBody>
      </p:sp>
      <p:sp>
        <p:nvSpPr>
          <p:cNvPr id="80899"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itchFamily="34" charset="0"/>
              </a:rPr>
              <a:t>End of Presentation:</a:t>
            </a:r>
          </a:p>
          <a:p>
            <a:pPr algn="ctr" eaLnBrk="1" hangingPunct="1">
              <a:lnSpc>
                <a:spcPct val="80000"/>
              </a:lnSpc>
              <a:buFontTx/>
              <a:buNone/>
            </a:pPr>
            <a:r>
              <a:rPr lang="en-US" b="1" dirty="0" smtClean="0">
                <a:solidFill>
                  <a:srgbClr val="0000CC"/>
                </a:solidFill>
                <a:latin typeface="Calibri" pitchFamily="34" charset="0"/>
              </a:rPr>
              <a:t>Chapter Two</a:t>
            </a:r>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75</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a:defRPr/>
            </a:pPr>
            <a:endParaRPr lang="en-US" sz="1400">
              <a:solidFill>
                <a:srgbClr val="000000"/>
              </a:solidFill>
              <a:effectLst>
                <a:outerShdw blurRad="38100" dist="38100" dir="2700000" algn="tl">
                  <a:srgbClr val="C0C0C0"/>
                </a:outerShdw>
              </a:effectLst>
              <a:cs typeface="Arial" charset="0"/>
            </a:endParaRPr>
          </a:p>
        </p:txBody>
      </p:sp>
      <p:pic>
        <p:nvPicPr>
          <p:cNvPr id="81923" name="Picture 3" descr="cid:3287383400_2177562"/>
          <p:cNvPicPr>
            <a:picLocks noChangeAspect="1" noChangeArrowheads="1"/>
          </p:cNvPicPr>
          <p:nvPr/>
        </p:nvPicPr>
        <p:blipFill>
          <a:blip r:embed="rId3" r:link="rId4" cstate="print"/>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81924" name="Rectangle 4"/>
          <p:cNvSpPr>
            <a:spLocks noChangeArrowheads="1"/>
          </p:cNvSpPr>
          <p:nvPr/>
        </p:nvSpPr>
        <p:spPr bwMode="auto">
          <a:xfrm>
            <a:off x="685800" y="2895600"/>
            <a:ext cx="7589838" cy="1069975"/>
          </a:xfrm>
          <a:prstGeom prst="rect">
            <a:avLst/>
          </a:prstGeom>
          <a:noFill/>
          <a:ln w="25400">
            <a:noFill/>
            <a:miter lim="800000"/>
            <a:headEnd/>
            <a:tailEnd/>
          </a:ln>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76</a:t>
            </a:fld>
            <a:endParaRPr lang="en-US" smtClean="0"/>
          </a:p>
          <a:p>
            <a:pPr>
              <a:defRPr/>
            </a:pPr>
            <a:endParaRPr 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smtClean="0"/>
              <a:t>Structured Query Language</a:t>
            </a:r>
          </a:p>
        </p:txBody>
      </p:sp>
      <p:sp>
        <p:nvSpPr>
          <p:cNvPr id="20483" name="Rectangle 3"/>
          <p:cNvSpPr>
            <a:spLocks noGrp="1" noChangeArrowheads="1"/>
          </p:cNvSpPr>
          <p:nvPr>
            <p:ph type="body" idx="1"/>
          </p:nvPr>
        </p:nvSpPr>
        <p:spPr/>
        <p:txBody>
          <a:bodyPr/>
          <a:lstStyle/>
          <a:p>
            <a:pPr eaLnBrk="1" hangingPunct="1">
              <a:buClr>
                <a:schemeClr val="tx1"/>
              </a:buClr>
            </a:pPr>
            <a:r>
              <a:rPr lang="en-US" sz="2800" b="1" smtClean="0">
                <a:solidFill>
                  <a:srgbClr val="00B0F0"/>
                </a:solidFill>
              </a:rPr>
              <a:t>Structured Query Language (SQL)</a:t>
            </a:r>
            <a:r>
              <a:rPr lang="en-US" sz="2800" smtClean="0">
                <a:solidFill>
                  <a:srgbClr val="00B0F0"/>
                </a:solidFill>
              </a:rPr>
              <a:t> </a:t>
            </a:r>
            <a:r>
              <a:rPr lang="en-US" sz="2800" smtClean="0"/>
              <a:t>was developed by the IBM Corporation in the late 1970’s.</a:t>
            </a:r>
          </a:p>
          <a:p>
            <a:pPr eaLnBrk="1" hangingPunct="1"/>
            <a:r>
              <a:rPr lang="en-US" sz="2800" smtClean="0"/>
              <a:t>SQL was endorsed as a U.S. national standard by the American National Standards Institute (ANSI) in 1992 [</a:t>
            </a:r>
            <a:r>
              <a:rPr lang="en-US" sz="2800" b="1" smtClean="0">
                <a:solidFill>
                  <a:srgbClr val="00B0F0"/>
                </a:solidFill>
              </a:rPr>
              <a:t>SQL-92</a:t>
            </a:r>
            <a:r>
              <a:rPr lang="en-US" sz="2800" smtClean="0"/>
              <a:t>].</a:t>
            </a:r>
          </a:p>
          <a:p>
            <a:pPr eaLnBrk="1" hangingPunct="1"/>
            <a:r>
              <a:rPr lang="en-US" sz="2800" smtClean="0"/>
              <a:t>Newer versions exist, and they incorporate XML and some object-oriented concepts.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a:t>
            </a:fld>
            <a:endParaRPr lang="en-US" smtClean="0"/>
          </a:p>
          <a:p>
            <a:pPr>
              <a:defRPr/>
            </a:pP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smtClean="0"/>
              <a:t>SQL As a Data Sublanguage</a:t>
            </a:r>
          </a:p>
        </p:txBody>
      </p:sp>
      <p:sp>
        <p:nvSpPr>
          <p:cNvPr id="21507" name="Rectangle 3"/>
          <p:cNvSpPr>
            <a:spLocks noGrp="1" noChangeArrowheads="1"/>
          </p:cNvSpPr>
          <p:nvPr>
            <p:ph type="body" idx="1"/>
          </p:nvPr>
        </p:nvSpPr>
        <p:spPr/>
        <p:txBody>
          <a:bodyPr/>
          <a:lstStyle/>
          <a:p>
            <a:pPr eaLnBrk="1" hangingPunct="1">
              <a:lnSpc>
                <a:spcPct val="90000"/>
              </a:lnSpc>
            </a:pPr>
            <a:r>
              <a:rPr lang="en-US" smtClean="0"/>
              <a:t>SQL is not a full featured </a:t>
            </a:r>
            <a:r>
              <a:rPr lang="en-US" b="1" smtClean="0">
                <a:solidFill>
                  <a:srgbClr val="00B0F0"/>
                </a:solidFill>
              </a:rPr>
              <a:t>programming language</a:t>
            </a:r>
            <a:r>
              <a:rPr lang="en-US" smtClean="0"/>
              <a:t>.</a:t>
            </a:r>
          </a:p>
          <a:p>
            <a:pPr lvl="1" eaLnBrk="1" hangingPunct="1">
              <a:lnSpc>
                <a:spcPct val="90000"/>
              </a:lnSpc>
            </a:pPr>
            <a:r>
              <a:rPr lang="en-US" smtClean="0"/>
              <a:t>C, C#, Java</a:t>
            </a:r>
          </a:p>
          <a:p>
            <a:pPr eaLnBrk="1" hangingPunct="1">
              <a:lnSpc>
                <a:spcPct val="90000"/>
              </a:lnSpc>
            </a:pPr>
            <a:r>
              <a:rPr lang="en-US" smtClean="0"/>
              <a:t>SQL is a </a:t>
            </a:r>
            <a:r>
              <a:rPr lang="en-US" b="1" smtClean="0">
                <a:solidFill>
                  <a:srgbClr val="00B0F0"/>
                </a:solidFill>
              </a:rPr>
              <a:t>data sublanguage</a:t>
            </a:r>
            <a:r>
              <a:rPr lang="en-US" smtClean="0">
                <a:solidFill>
                  <a:srgbClr val="00B0F0"/>
                </a:solidFill>
              </a:rPr>
              <a:t> </a:t>
            </a:r>
            <a:r>
              <a:rPr lang="en-US" smtClean="0"/>
              <a:t>for creating and processing database data and metadata.</a:t>
            </a:r>
          </a:p>
          <a:p>
            <a:pPr eaLnBrk="1" hangingPunct="1">
              <a:lnSpc>
                <a:spcPct val="90000"/>
              </a:lnSpc>
            </a:pPr>
            <a:r>
              <a:rPr lang="en-US" smtClean="0"/>
              <a:t>SQL is ubiquitous in enterprise-class DBMS products.</a:t>
            </a:r>
          </a:p>
          <a:p>
            <a:pPr eaLnBrk="1" hangingPunct="1">
              <a:lnSpc>
                <a:spcPct val="90000"/>
              </a:lnSpc>
            </a:pPr>
            <a:r>
              <a:rPr lang="en-US" smtClean="0"/>
              <a:t>SQL programming is a critical skill. </a:t>
            </a:r>
          </a:p>
          <a:p>
            <a:pPr lvl="1" eaLnBrk="1" hangingPunct="1">
              <a:lnSpc>
                <a:spcPct val="90000"/>
              </a:lnSpc>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9</a:t>
            </a:fld>
            <a:endParaRPr lang="en-US" smtClean="0"/>
          </a:p>
          <a:p>
            <a:pPr>
              <a:defRPr/>
            </a:pP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772</TotalTime>
  <Words>2624</Words>
  <Application>Microsoft Office PowerPoint</Application>
  <PresentationFormat>On-screen Show (4:3)</PresentationFormat>
  <Paragraphs>465</Paragraphs>
  <Slides>76</Slides>
  <Notes>76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Courier New</vt:lpstr>
      <vt:lpstr>Times New Roman</vt:lpstr>
      <vt:lpstr>Default Design</vt:lpstr>
      <vt:lpstr> David M. Kroenke and David J. Auer Database Processing: Fundamentals, Design, and Implementation </vt:lpstr>
      <vt:lpstr>Chapter Objectives</vt:lpstr>
      <vt:lpstr>Chapter Objectives</vt:lpstr>
      <vt:lpstr>Chapter Objectives</vt:lpstr>
      <vt:lpstr>Business Intelligence (BI) Systems</vt:lpstr>
      <vt:lpstr>Ad-Hoc Queries</vt:lpstr>
      <vt:lpstr>Components of a Data Warehouse</vt:lpstr>
      <vt:lpstr>Structured Query Language</vt:lpstr>
      <vt:lpstr>SQL As a Data Sublanguage</vt:lpstr>
      <vt:lpstr>SQL DDL, DML, and SQL/PSM</vt:lpstr>
      <vt:lpstr>SQL DDL, DML, and SQL/PSM</vt:lpstr>
      <vt:lpstr>SQL TCL</vt:lpstr>
      <vt:lpstr>SQL DCL</vt:lpstr>
      <vt:lpstr>Cape Codd Outdoor Sports</vt:lpstr>
      <vt:lpstr>Cape Codd Retail Sales Structure</vt:lpstr>
      <vt:lpstr>Cape Codd Retail Sales Data Extraction</vt:lpstr>
      <vt:lpstr>Extracted Retail Sales Data Format</vt:lpstr>
      <vt:lpstr>Retail Sales Extract Tables [in Microsoft Access 2010]</vt:lpstr>
      <vt:lpstr>The SQL SELECT Statement</vt:lpstr>
      <vt:lpstr>Specific Columns on One Table</vt:lpstr>
      <vt:lpstr>Specifying Column Order</vt:lpstr>
      <vt:lpstr>The DISTINCT Keyword</vt:lpstr>
      <vt:lpstr>Selecting All Columns:  The Asterisk (*) Wildcard Character</vt:lpstr>
      <vt:lpstr>Specific Rows from One Table</vt:lpstr>
      <vt:lpstr>Specific Columns and Rows from One Table</vt:lpstr>
      <vt:lpstr>Using Microsoft Access I</vt:lpstr>
      <vt:lpstr>Using Microsoft Access II </vt:lpstr>
      <vt:lpstr>Using Microsoft Access III </vt:lpstr>
      <vt:lpstr>Using Microsoft Access IV </vt:lpstr>
      <vt:lpstr>Using Microsoft Access V </vt:lpstr>
      <vt:lpstr>Using Microsoft Access—Results</vt:lpstr>
      <vt:lpstr>Using Microsoft Access Saving the Query</vt:lpstr>
      <vt:lpstr>Using Microsoft Access The Named and Saved Query</vt:lpstr>
      <vt:lpstr>Using Microsoft SQL Server 2012 The Microsoft SQL Server Management Studio I</vt:lpstr>
      <vt:lpstr>Using Microsoft SQL Server 2012 The Microsoft SQL Server Management Studio II</vt:lpstr>
      <vt:lpstr>Using Oracle Database 11g Release 2 SQL Developer I</vt:lpstr>
      <vt:lpstr>Using Oracle Database 11g Release 2 SQL Developer II</vt:lpstr>
      <vt:lpstr>Using MySQL 5.6 MySQL Workbench I</vt:lpstr>
      <vt:lpstr>Using MySQL 5.6 MySQL Workbench II</vt:lpstr>
      <vt:lpstr>Sorting the Results—ORDER BY </vt:lpstr>
      <vt:lpstr>Sort Order: Ascending and Descending</vt:lpstr>
      <vt:lpstr>WHERE Clause Options—AND</vt:lpstr>
      <vt:lpstr>WHERE Clause Options—OR</vt:lpstr>
      <vt:lpstr>WHERE Clause Options—IN</vt:lpstr>
      <vt:lpstr>WHERE Clause Options—NOT IN</vt:lpstr>
      <vt:lpstr>WHERE Clause Options—Ranges with BETWEEN</vt:lpstr>
      <vt:lpstr>WHERE Clause Options—Ranges with Math Symbols</vt:lpstr>
      <vt:lpstr>WHERE Clause Options— LIKE and Wildcards I</vt:lpstr>
      <vt:lpstr>WHERE Clause Options— LIKE and Wildcards II</vt:lpstr>
      <vt:lpstr>WHERE Clause Options— LIKE and Wildcards III</vt:lpstr>
      <vt:lpstr>WHERE Clause Options— LIKE and Wildcards IV</vt:lpstr>
      <vt:lpstr>SQL Built-In Functions I </vt:lpstr>
      <vt:lpstr>SQL Built-In Functions II</vt:lpstr>
      <vt:lpstr>SQL Built-In Functions III</vt:lpstr>
      <vt:lpstr>SQL Built-In Functions IV</vt:lpstr>
      <vt:lpstr>SQL Built-In Functions V</vt:lpstr>
      <vt:lpstr>Arithmetic in SELECT Statements </vt:lpstr>
      <vt:lpstr>String Functions in SELECT Statements</vt:lpstr>
      <vt:lpstr>The SQL Keyword GROUP BY I</vt:lpstr>
      <vt:lpstr>The SQL Keyword GROUP BY II</vt:lpstr>
      <vt:lpstr>The SQL Keyword GROUP BY III</vt:lpstr>
      <vt:lpstr>The SQL Keyword GROUP BY IV</vt:lpstr>
      <vt:lpstr>Querying Multiple Tables: Subqueries I</vt:lpstr>
      <vt:lpstr>Querying Multiple Tables: Subqueries II</vt:lpstr>
      <vt:lpstr>Querying Multiple Tables: Joins I</vt:lpstr>
      <vt:lpstr>Querying Multiple Tables: Joins II</vt:lpstr>
      <vt:lpstr>Querying Multiple Tables: Joins III</vt:lpstr>
      <vt:lpstr>JOIN ON Syntax</vt:lpstr>
      <vt:lpstr>JOIN ON Syntax Results</vt:lpstr>
      <vt:lpstr>OUTER JOINS I</vt:lpstr>
      <vt:lpstr>OUTER JOINS II</vt:lpstr>
      <vt:lpstr>OUTER JOINS III</vt:lpstr>
      <vt:lpstr>OUTER JOINS IV</vt:lpstr>
      <vt:lpstr>Subqueries versus Joins</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DBP-e13-PP-Chapter-02</dc:title>
  <dc:creator>David J. Auer</dc:creator>
  <cp:lastModifiedBy>David Auer</cp:lastModifiedBy>
  <cp:revision>143</cp:revision>
  <dcterms:created xsi:type="dcterms:W3CDTF">2005-01-24T23:48:45Z</dcterms:created>
  <dcterms:modified xsi:type="dcterms:W3CDTF">2013-08-03T21:06:19Z</dcterms:modified>
</cp:coreProperties>
</file>